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Blosta" charset="1" panose="02000503000000020004"/>
      <p:regular r:id="rId21"/>
    </p:embeddedFont>
    <p:embeddedFont>
      <p:font typeface="Now" charset="1" panose="00000500000000000000"/>
      <p:regular r:id="rId22"/>
    </p:embeddedFont>
    <p:embeddedFont>
      <p:font typeface="Eyesome Script" charset="1" panose="00000000000000000000"/>
      <p:regular r:id="rId23"/>
    </p:embeddedFont>
    <p:embeddedFont>
      <p:font typeface="Now Light" charset="1" panose="00000400000000000000"/>
      <p:regular r:id="rId24"/>
    </p:embeddedFont>
    <p:embeddedFont>
      <p:font typeface="Now Medium" charset="1" panose="000006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12.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2.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2" Target="../media/image1.jpeg" Type="http://schemas.openxmlformats.org/officeDocument/2006/relationships/image"/><Relationship Id="rId3" Target="../media/image8.png" Type="http://schemas.openxmlformats.org/officeDocument/2006/relationships/image"/><Relationship Id="rId4" Target="../media/image2.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1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15" Target="../media/image12.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24.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9.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8.pn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6.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3720185" y="4677076"/>
            <a:ext cx="8962062" cy="8502757"/>
          </a:xfrm>
          <a:custGeom>
            <a:avLst/>
            <a:gdLst/>
            <a:ahLst/>
            <a:cxnLst/>
            <a:rect r="r" b="b" t="t" l="l"/>
            <a:pathLst>
              <a:path h="8502757" w="8962062">
                <a:moveTo>
                  <a:pt x="0" y="0"/>
                </a:moveTo>
                <a:lnTo>
                  <a:pt x="8962062" y="0"/>
                </a:lnTo>
                <a:lnTo>
                  <a:pt x="8962062" y="8502757"/>
                </a:lnTo>
                <a:lnTo>
                  <a:pt x="0" y="8502757"/>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5300415">
            <a:off x="700532" y="7651629"/>
            <a:ext cx="9090582" cy="8624690"/>
          </a:xfrm>
          <a:custGeom>
            <a:avLst/>
            <a:gdLst/>
            <a:ahLst/>
            <a:cxnLst/>
            <a:rect r="r" b="b" t="t" l="l"/>
            <a:pathLst>
              <a:path h="8624690" w="9090582">
                <a:moveTo>
                  <a:pt x="0" y="0"/>
                </a:moveTo>
                <a:lnTo>
                  <a:pt x="9090583" y="0"/>
                </a:lnTo>
                <a:lnTo>
                  <a:pt x="9090583" y="8624690"/>
                </a:lnTo>
                <a:lnTo>
                  <a:pt x="0" y="8624690"/>
                </a:lnTo>
                <a:lnTo>
                  <a:pt x="0" y="0"/>
                </a:lnTo>
                <a:close/>
              </a:path>
            </a:pathLst>
          </a:custGeom>
          <a:blipFill>
            <a:blip r:embed="rId3"/>
            <a:stretch>
              <a:fillRect l="0" t="0" r="0" b="0"/>
            </a:stretch>
          </a:blipFill>
        </p:spPr>
      </p:sp>
      <p:sp>
        <p:nvSpPr>
          <p:cNvPr name="Freeform 5" id="5"/>
          <p:cNvSpPr/>
          <p:nvPr/>
        </p:nvSpPr>
        <p:spPr>
          <a:xfrm flipH="false" flipV="false" rot="0">
            <a:off x="7835048" y="8007571"/>
            <a:ext cx="9090582" cy="8624690"/>
          </a:xfrm>
          <a:custGeom>
            <a:avLst/>
            <a:gdLst/>
            <a:ahLst/>
            <a:cxnLst/>
            <a:rect r="r" b="b" t="t" l="l"/>
            <a:pathLst>
              <a:path h="8624690" w="9090582">
                <a:moveTo>
                  <a:pt x="0" y="0"/>
                </a:moveTo>
                <a:lnTo>
                  <a:pt x="9090582" y="0"/>
                </a:lnTo>
                <a:lnTo>
                  <a:pt x="9090582" y="8624690"/>
                </a:lnTo>
                <a:lnTo>
                  <a:pt x="0" y="8624690"/>
                </a:lnTo>
                <a:lnTo>
                  <a:pt x="0" y="0"/>
                </a:lnTo>
                <a:close/>
              </a:path>
            </a:pathLst>
          </a:custGeom>
          <a:blipFill>
            <a:blip r:embed="rId3"/>
            <a:stretch>
              <a:fillRect l="0" t="0" r="0" b="0"/>
            </a:stretch>
          </a:blipFill>
        </p:spPr>
      </p:sp>
      <p:sp>
        <p:nvSpPr>
          <p:cNvPr name="Freeform 6" id="6"/>
          <p:cNvSpPr/>
          <p:nvPr/>
        </p:nvSpPr>
        <p:spPr>
          <a:xfrm flipH="false" flipV="false" rot="-2458172">
            <a:off x="-2397901" y="5079420"/>
            <a:ext cx="7094097" cy="7402536"/>
          </a:xfrm>
          <a:custGeom>
            <a:avLst/>
            <a:gdLst/>
            <a:ahLst/>
            <a:cxnLst/>
            <a:rect r="r" b="b" t="t" l="l"/>
            <a:pathLst>
              <a:path h="7402536" w="7094097">
                <a:moveTo>
                  <a:pt x="0" y="0"/>
                </a:moveTo>
                <a:lnTo>
                  <a:pt x="7094097" y="0"/>
                </a:lnTo>
                <a:lnTo>
                  <a:pt x="7094097" y="7402535"/>
                </a:lnTo>
                <a:lnTo>
                  <a:pt x="0" y="7402535"/>
                </a:lnTo>
                <a:lnTo>
                  <a:pt x="0" y="0"/>
                </a:lnTo>
                <a:close/>
              </a:path>
            </a:pathLst>
          </a:custGeom>
          <a:blipFill>
            <a:blip r:embed="rId4"/>
            <a:stretch>
              <a:fillRect l="0" t="0" r="0" b="0"/>
            </a:stretch>
          </a:blipFill>
          <a:ln cap="sq">
            <a:noFill/>
            <a:prstDash val="solid"/>
            <a:miter/>
          </a:ln>
        </p:spPr>
      </p:sp>
      <p:sp>
        <p:nvSpPr>
          <p:cNvPr name="Freeform 7" id="7"/>
          <p:cNvSpPr/>
          <p:nvPr/>
        </p:nvSpPr>
        <p:spPr>
          <a:xfrm flipH="false" flipV="false" rot="5400000">
            <a:off x="13184114" y="8215051"/>
            <a:ext cx="4406496" cy="3076536"/>
          </a:xfrm>
          <a:custGeom>
            <a:avLst/>
            <a:gdLst/>
            <a:ahLst/>
            <a:cxnLst/>
            <a:rect r="r" b="b" t="t" l="l"/>
            <a:pathLst>
              <a:path h="3076536" w="4406496">
                <a:moveTo>
                  <a:pt x="0" y="0"/>
                </a:moveTo>
                <a:lnTo>
                  <a:pt x="4406496" y="0"/>
                </a:lnTo>
                <a:lnTo>
                  <a:pt x="4406496" y="3076535"/>
                </a:lnTo>
                <a:lnTo>
                  <a:pt x="0" y="3076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6281090">
            <a:off x="1320227" y="7629457"/>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7850222">
            <a:off x="-3447454" y="-2594308"/>
            <a:ext cx="7637434" cy="7246015"/>
          </a:xfrm>
          <a:custGeom>
            <a:avLst/>
            <a:gdLst/>
            <a:ahLst/>
            <a:cxnLst/>
            <a:rect r="r" b="b" t="t" l="l"/>
            <a:pathLst>
              <a:path h="7246015" w="7637434">
                <a:moveTo>
                  <a:pt x="0" y="0"/>
                </a:moveTo>
                <a:lnTo>
                  <a:pt x="7637433" y="0"/>
                </a:lnTo>
                <a:lnTo>
                  <a:pt x="7637433" y="7246016"/>
                </a:lnTo>
                <a:lnTo>
                  <a:pt x="0" y="7246016"/>
                </a:lnTo>
                <a:lnTo>
                  <a:pt x="0" y="0"/>
                </a:lnTo>
                <a:close/>
              </a:path>
            </a:pathLst>
          </a:custGeom>
          <a:blipFill>
            <a:blip r:embed="rId9"/>
            <a:stretch>
              <a:fillRect l="0" t="0" r="0" b="0"/>
            </a:stretch>
          </a:blipFill>
        </p:spPr>
      </p:sp>
      <p:sp>
        <p:nvSpPr>
          <p:cNvPr name="Freeform 10" id="10"/>
          <p:cNvSpPr/>
          <p:nvPr/>
        </p:nvSpPr>
        <p:spPr>
          <a:xfrm flipH="false" flipV="false" rot="5300415">
            <a:off x="1394344" y="-6082814"/>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11" id="11"/>
          <p:cNvSpPr/>
          <p:nvPr/>
        </p:nvSpPr>
        <p:spPr>
          <a:xfrm flipH="false" flipV="false" rot="796355">
            <a:off x="7672657" y="-6251120"/>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12" id="12"/>
          <p:cNvSpPr/>
          <p:nvPr/>
        </p:nvSpPr>
        <p:spPr>
          <a:xfrm flipH="false" flipV="false" rot="-2458172">
            <a:off x="13269556" y="-2398456"/>
            <a:ext cx="7979489" cy="8326423"/>
          </a:xfrm>
          <a:custGeom>
            <a:avLst/>
            <a:gdLst/>
            <a:ahLst/>
            <a:cxnLst/>
            <a:rect r="r" b="b" t="t" l="l"/>
            <a:pathLst>
              <a:path h="8326423" w="7979489">
                <a:moveTo>
                  <a:pt x="0" y="0"/>
                </a:moveTo>
                <a:lnTo>
                  <a:pt x="7979488" y="0"/>
                </a:lnTo>
                <a:lnTo>
                  <a:pt x="7979488" y="8326423"/>
                </a:lnTo>
                <a:lnTo>
                  <a:pt x="0" y="8326423"/>
                </a:lnTo>
                <a:lnTo>
                  <a:pt x="0" y="0"/>
                </a:lnTo>
                <a:close/>
              </a:path>
            </a:pathLst>
          </a:custGeom>
          <a:blipFill>
            <a:blip r:embed="rId10"/>
            <a:stretch>
              <a:fillRect l="0" t="0" r="0" b="0"/>
            </a:stretch>
          </a:blipFill>
          <a:ln cap="sq">
            <a:noFill/>
            <a:prstDash val="solid"/>
            <a:miter/>
          </a:ln>
        </p:spPr>
      </p:sp>
      <p:sp>
        <p:nvSpPr>
          <p:cNvPr name="Freeform 13" id="13"/>
          <p:cNvSpPr/>
          <p:nvPr/>
        </p:nvSpPr>
        <p:spPr>
          <a:xfrm flipH="false" flipV="false" rot="3566418">
            <a:off x="559792" y="-495930"/>
            <a:ext cx="3425615" cy="2534955"/>
          </a:xfrm>
          <a:custGeom>
            <a:avLst/>
            <a:gdLst/>
            <a:ahLst/>
            <a:cxnLst/>
            <a:rect r="r" b="b" t="t" l="l"/>
            <a:pathLst>
              <a:path h="2534955" w="3425615">
                <a:moveTo>
                  <a:pt x="0" y="0"/>
                </a:moveTo>
                <a:lnTo>
                  <a:pt x="3425615" y="0"/>
                </a:lnTo>
                <a:lnTo>
                  <a:pt x="3425615" y="2534956"/>
                </a:lnTo>
                <a:lnTo>
                  <a:pt x="0" y="25349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3145210" y="2617763"/>
            <a:ext cx="11649873" cy="3117157"/>
          </a:xfrm>
          <a:prstGeom prst="rect">
            <a:avLst/>
          </a:prstGeom>
        </p:spPr>
        <p:txBody>
          <a:bodyPr anchor="t" rtlCol="false" tIns="0" lIns="0" bIns="0" rIns="0">
            <a:spAutoFit/>
          </a:bodyPr>
          <a:lstStyle/>
          <a:p>
            <a:pPr algn="ctr" marL="0" indent="0" lvl="0">
              <a:lnSpc>
                <a:spcPts val="12463"/>
              </a:lnSpc>
            </a:pPr>
            <a:r>
              <a:rPr lang="en-US" sz="8902">
                <a:solidFill>
                  <a:srgbClr val="101010"/>
                </a:solidFill>
                <a:latin typeface="Blosta"/>
                <a:ea typeface="Blosta"/>
                <a:cs typeface="Blosta"/>
                <a:sym typeface="Blosta"/>
              </a:rPr>
              <a:t>YOUR INNER GODDESS UNLEASHED</a:t>
            </a:r>
          </a:p>
        </p:txBody>
      </p:sp>
      <p:sp>
        <p:nvSpPr>
          <p:cNvPr name="TextBox 15" id="15"/>
          <p:cNvSpPr txBox="true"/>
          <p:nvPr/>
        </p:nvSpPr>
        <p:spPr>
          <a:xfrm rot="0">
            <a:off x="6561694" y="5824318"/>
            <a:ext cx="5164612" cy="696677"/>
          </a:xfrm>
          <a:prstGeom prst="rect">
            <a:avLst/>
          </a:prstGeom>
        </p:spPr>
        <p:txBody>
          <a:bodyPr anchor="t" rtlCol="false" tIns="0" lIns="0" bIns="0" rIns="0">
            <a:spAutoFit/>
          </a:bodyPr>
          <a:lstStyle/>
          <a:p>
            <a:pPr algn="ctr" marL="0" indent="0" lvl="0">
              <a:lnSpc>
                <a:spcPts val="6106"/>
              </a:lnSpc>
              <a:spcBef>
                <a:spcPts val="4579"/>
              </a:spcBef>
            </a:pPr>
            <a:r>
              <a:rPr lang="en-US" sz="3147" spc="-34">
                <a:solidFill>
                  <a:srgbClr val="101010"/>
                </a:solidFill>
                <a:latin typeface="Now"/>
                <a:ea typeface="Now"/>
                <a:cs typeface="Now"/>
                <a:sym typeface="Now"/>
              </a:rPr>
              <a:t>Helen E Dickinson</a:t>
            </a:r>
          </a:p>
        </p:txBody>
      </p:sp>
      <p:sp>
        <p:nvSpPr>
          <p:cNvPr name="TextBox 16" id="16"/>
          <p:cNvSpPr txBox="true"/>
          <p:nvPr/>
        </p:nvSpPr>
        <p:spPr>
          <a:xfrm rot="0">
            <a:off x="3616267" y="7309628"/>
            <a:ext cx="11771095" cy="3075728"/>
          </a:xfrm>
          <a:prstGeom prst="rect">
            <a:avLst/>
          </a:prstGeom>
        </p:spPr>
        <p:txBody>
          <a:bodyPr anchor="t" rtlCol="false" tIns="0" lIns="0" bIns="0" rIns="0">
            <a:spAutoFit/>
          </a:bodyPr>
          <a:lstStyle/>
          <a:p>
            <a:pPr algn="ctr" marL="0" indent="0" lvl="0">
              <a:lnSpc>
                <a:spcPts val="12390"/>
              </a:lnSpc>
              <a:spcBef>
                <a:spcPct val="0"/>
              </a:spcBef>
            </a:pPr>
            <a:r>
              <a:rPr lang="en-US" sz="8850" spc="415">
                <a:solidFill>
                  <a:srgbClr val="101010"/>
                </a:solidFill>
                <a:latin typeface="Eyesome Script"/>
                <a:ea typeface="Eyesome Script"/>
                <a:cs typeface="Eyesome Script"/>
                <a:sym typeface="Eyesome Script"/>
              </a:rPr>
              <a:t>Ten Easy Steps To Be your own goddess</a:t>
            </a:r>
          </a:p>
        </p:txBody>
      </p:sp>
      <p:sp>
        <p:nvSpPr>
          <p:cNvPr name="Freeform 17" id="17"/>
          <p:cNvSpPr/>
          <p:nvPr/>
        </p:nvSpPr>
        <p:spPr>
          <a:xfrm flipH="false" flipV="false" rot="0">
            <a:off x="6254141" y="1358678"/>
            <a:ext cx="1430175" cy="1570299"/>
          </a:xfrm>
          <a:custGeom>
            <a:avLst/>
            <a:gdLst/>
            <a:ahLst/>
            <a:cxnLst/>
            <a:rect r="r" b="b" t="t" l="l"/>
            <a:pathLst>
              <a:path h="1570299" w="1430175">
                <a:moveTo>
                  <a:pt x="0" y="0"/>
                </a:moveTo>
                <a:lnTo>
                  <a:pt x="1430174" y="0"/>
                </a:lnTo>
                <a:lnTo>
                  <a:pt x="1430174" y="1570299"/>
                </a:lnTo>
                <a:lnTo>
                  <a:pt x="0" y="1570299"/>
                </a:lnTo>
                <a:lnTo>
                  <a:pt x="0" y="0"/>
                </a:lnTo>
                <a:close/>
              </a:path>
            </a:pathLst>
          </a:custGeom>
          <a:blipFill>
            <a:blip r:embed="rId13"/>
            <a:stretch>
              <a:fillRect l="0" t="0" r="0" b="0"/>
            </a:stretch>
          </a:blipFill>
        </p:spPr>
      </p:sp>
      <p:sp>
        <p:nvSpPr>
          <p:cNvPr name="Freeform 18" id="18"/>
          <p:cNvSpPr/>
          <p:nvPr/>
        </p:nvSpPr>
        <p:spPr>
          <a:xfrm flipH="true" flipV="true" rot="8841830">
            <a:off x="14250379" y="-389944"/>
            <a:ext cx="3307438" cy="1371084"/>
          </a:xfrm>
          <a:custGeom>
            <a:avLst/>
            <a:gdLst/>
            <a:ahLst/>
            <a:cxnLst/>
            <a:rect r="r" b="b" t="t" l="l"/>
            <a:pathLst>
              <a:path h="1371084" w="3307438">
                <a:moveTo>
                  <a:pt x="3307439" y="1371083"/>
                </a:moveTo>
                <a:lnTo>
                  <a:pt x="0" y="1371083"/>
                </a:lnTo>
                <a:lnTo>
                  <a:pt x="0" y="0"/>
                </a:lnTo>
                <a:lnTo>
                  <a:pt x="3307439" y="0"/>
                </a:lnTo>
                <a:lnTo>
                  <a:pt x="3307439" y="1371083"/>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5300415">
            <a:off x="834870" y="6979940"/>
            <a:ext cx="9090582" cy="8624690"/>
          </a:xfrm>
          <a:custGeom>
            <a:avLst/>
            <a:gdLst/>
            <a:ahLst/>
            <a:cxnLst/>
            <a:rect r="r" b="b" t="t" l="l"/>
            <a:pathLst>
              <a:path h="8624690" w="9090582">
                <a:moveTo>
                  <a:pt x="0" y="0"/>
                </a:moveTo>
                <a:lnTo>
                  <a:pt x="9090583" y="0"/>
                </a:lnTo>
                <a:lnTo>
                  <a:pt x="9090583" y="8624690"/>
                </a:lnTo>
                <a:lnTo>
                  <a:pt x="0" y="8624690"/>
                </a:lnTo>
                <a:lnTo>
                  <a:pt x="0" y="0"/>
                </a:lnTo>
                <a:close/>
              </a:path>
            </a:pathLst>
          </a:custGeom>
          <a:blipFill>
            <a:blip r:embed="rId3"/>
            <a:stretch>
              <a:fillRect l="0" t="0" r="0" b="0"/>
            </a:stretch>
          </a:blipFill>
        </p:spPr>
      </p:sp>
      <p:sp>
        <p:nvSpPr>
          <p:cNvPr name="Freeform 4" id="4"/>
          <p:cNvSpPr/>
          <p:nvPr/>
        </p:nvSpPr>
        <p:spPr>
          <a:xfrm flipH="false" flipV="false" rot="-2458172">
            <a:off x="-2397901" y="5079420"/>
            <a:ext cx="7094097" cy="7402536"/>
          </a:xfrm>
          <a:custGeom>
            <a:avLst/>
            <a:gdLst/>
            <a:ahLst/>
            <a:cxnLst/>
            <a:rect r="r" b="b" t="t" l="l"/>
            <a:pathLst>
              <a:path h="7402536" w="7094097">
                <a:moveTo>
                  <a:pt x="0" y="0"/>
                </a:moveTo>
                <a:lnTo>
                  <a:pt x="7094097" y="0"/>
                </a:lnTo>
                <a:lnTo>
                  <a:pt x="7094097" y="7402535"/>
                </a:lnTo>
                <a:lnTo>
                  <a:pt x="0" y="7402535"/>
                </a:lnTo>
                <a:lnTo>
                  <a:pt x="0" y="0"/>
                </a:lnTo>
                <a:close/>
              </a:path>
            </a:pathLst>
          </a:custGeom>
          <a:blipFill>
            <a:blip r:embed="rId4"/>
            <a:stretch>
              <a:fillRect l="0" t="0" r="0" b="0"/>
            </a:stretch>
          </a:blipFill>
          <a:ln cap="sq">
            <a:noFill/>
            <a:prstDash val="solid"/>
            <a:miter/>
          </a:ln>
        </p:spPr>
      </p:sp>
      <p:sp>
        <p:nvSpPr>
          <p:cNvPr name="Freeform 5" id="5"/>
          <p:cNvSpPr/>
          <p:nvPr/>
        </p:nvSpPr>
        <p:spPr>
          <a:xfrm flipH="false" flipV="false" rot="6281090">
            <a:off x="1320227" y="7629457"/>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7850222">
            <a:off x="-3229363" y="-2851460"/>
            <a:ext cx="7637434" cy="7246015"/>
          </a:xfrm>
          <a:custGeom>
            <a:avLst/>
            <a:gdLst/>
            <a:ahLst/>
            <a:cxnLst/>
            <a:rect r="r" b="b" t="t" l="l"/>
            <a:pathLst>
              <a:path h="7246015" w="7637434">
                <a:moveTo>
                  <a:pt x="0" y="0"/>
                </a:moveTo>
                <a:lnTo>
                  <a:pt x="7637433" y="0"/>
                </a:lnTo>
                <a:lnTo>
                  <a:pt x="7637433" y="7246016"/>
                </a:lnTo>
                <a:lnTo>
                  <a:pt x="0" y="7246016"/>
                </a:lnTo>
                <a:lnTo>
                  <a:pt x="0" y="0"/>
                </a:lnTo>
                <a:close/>
              </a:path>
            </a:pathLst>
          </a:custGeom>
          <a:blipFill>
            <a:blip r:embed="rId7"/>
            <a:stretch>
              <a:fillRect l="0" t="0" r="0" b="0"/>
            </a:stretch>
          </a:blipFill>
        </p:spPr>
      </p:sp>
      <p:sp>
        <p:nvSpPr>
          <p:cNvPr name="Freeform 7" id="7"/>
          <p:cNvSpPr/>
          <p:nvPr/>
        </p:nvSpPr>
        <p:spPr>
          <a:xfrm flipH="false" flipV="false" rot="5300415">
            <a:off x="925237" y="-5097671"/>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8" id="8"/>
          <p:cNvSpPr/>
          <p:nvPr/>
        </p:nvSpPr>
        <p:spPr>
          <a:xfrm flipH="false" flipV="false" rot="3566418">
            <a:off x="559792" y="-495930"/>
            <a:ext cx="3425615" cy="2534955"/>
          </a:xfrm>
          <a:custGeom>
            <a:avLst/>
            <a:gdLst/>
            <a:ahLst/>
            <a:cxnLst/>
            <a:rect r="r" b="b" t="t" l="l"/>
            <a:pathLst>
              <a:path h="2534955" w="3425615">
                <a:moveTo>
                  <a:pt x="0" y="0"/>
                </a:moveTo>
                <a:lnTo>
                  <a:pt x="3425615" y="0"/>
                </a:lnTo>
                <a:lnTo>
                  <a:pt x="3425615" y="2534956"/>
                </a:lnTo>
                <a:lnTo>
                  <a:pt x="0" y="25349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4611607" y="2841582"/>
            <a:ext cx="1954948" cy="529636"/>
          </a:xfrm>
          <a:custGeom>
            <a:avLst/>
            <a:gdLst/>
            <a:ahLst/>
            <a:cxnLst/>
            <a:rect r="r" b="b" t="t" l="l"/>
            <a:pathLst>
              <a:path h="529636" w="1954948">
                <a:moveTo>
                  <a:pt x="0" y="0"/>
                </a:moveTo>
                <a:lnTo>
                  <a:pt x="1954949" y="0"/>
                </a:lnTo>
                <a:lnTo>
                  <a:pt x="1954949" y="529635"/>
                </a:lnTo>
                <a:lnTo>
                  <a:pt x="0" y="529635"/>
                </a:lnTo>
                <a:lnTo>
                  <a:pt x="0" y="0"/>
                </a:lnTo>
                <a:close/>
              </a:path>
            </a:pathLst>
          </a:custGeom>
          <a:blipFill>
            <a:blip r:embed="rId10"/>
            <a:stretch>
              <a:fillRect l="0" t="0" r="0" b="0"/>
            </a:stretch>
          </a:blipFill>
        </p:spPr>
      </p:sp>
      <p:sp>
        <p:nvSpPr>
          <p:cNvPr name="TextBox 10" id="10"/>
          <p:cNvSpPr txBox="true"/>
          <p:nvPr/>
        </p:nvSpPr>
        <p:spPr>
          <a:xfrm rot="0">
            <a:off x="10459034" y="885825"/>
            <a:ext cx="6562903" cy="1244680"/>
          </a:xfrm>
          <a:prstGeom prst="rect">
            <a:avLst/>
          </a:prstGeom>
        </p:spPr>
        <p:txBody>
          <a:bodyPr anchor="t" rtlCol="false" tIns="0" lIns="0" bIns="0" rIns="0">
            <a:spAutoFit/>
          </a:bodyPr>
          <a:lstStyle/>
          <a:p>
            <a:pPr algn="l" marL="0" indent="0" lvl="0">
              <a:lnSpc>
                <a:spcPts val="10145"/>
              </a:lnSpc>
            </a:pPr>
            <a:r>
              <a:rPr lang="en-US" sz="7246">
                <a:solidFill>
                  <a:srgbClr val="101010"/>
                </a:solidFill>
                <a:latin typeface="Blosta"/>
                <a:ea typeface="Blosta"/>
                <a:cs typeface="Blosta"/>
                <a:sym typeface="Blosta"/>
              </a:rPr>
              <a:t>MEDITATION</a:t>
            </a:r>
          </a:p>
        </p:txBody>
      </p:sp>
      <p:sp>
        <p:nvSpPr>
          <p:cNvPr name="TextBox 11" id="11"/>
          <p:cNvSpPr txBox="true"/>
          <p:nvPr/>
        </p:nvSpPr>
        <p:spPr>
          <a:xfrm rot="0">
            <a:off x="3729961" y="2678158"/>
            <a:ext cx="13069266" cy="4916422"/>
          </a:xfrm>
          <a:prstGeom prst="rect">
            <a:avLst/>
          </a:prstGeom>
        </p:spPr>
        <p:txBody>
          <a:bodyPr anchor="t" rtlCol="false" tIns="0" lIns="0" bIns="0" rIns="0">
            <a:spAutoFit/>
          </a:bodyPr>
          <a:lstStyle/>
          <a:p>
            <a:pPr algn="l">
              <a:lnSpc>
                <a:spcPts val="4368"/>
              </a:lnSpc>
            </a:pPr>
            <a:r>
              <a:rPr lang="en-US" sz="2400">
                <a:solidFill>
                  <a:srgbClr val="2B2B2B"/>
                </a:solidFill>
                <a:latin typeface="Now Light"/>
                <a:ea typeface="Now Light"/>
                <a:cs typeface="Now Light"/>
                <a:sym typeface="Now Light"/>
              </a:rPr>
              <a:t>Meditation will quieten the monkey mind chatter,  providing you space to think &amp; detox your pineal gland. Meditation is proved to reduce stress &amp; bring you back to the present. A mindful practise that increases your awareness. Now more popular with the awareness of Mental Health. When we meditate we still ourselves and raises our vibration. We access the messages from the Goddess and the divine. You will feel calmer.</a:t>
            </a:r>
          </a:p>
          <a:p>
            <a:pPr algn="l">
              <a:lnSpc>
                <a:spcPts val="4368"/>
              </a:lnSpc>
            </a:pPr>
            <a:r>
              <a:rPr lang="en-US" sz="2400">
                <a:solidFill>
                  <a:srgbClr val="2B2B2B"/>
                </a:solidFill>
                <a:latin typeface="Now Light"/>
                <a:ea typeface="Now Light"/>
                <a:cs typeface="Now Light"/>
                <a:sym typeface="Now Light"/>
              </a:rPr>
              <a:t>When we meditate, we not only raise our own vibration,  we raise the vibration of 400 other souls. How amazing is that?</a:t>
            </a:r>
          </a:p>
          <a:p>
            <a:pPr algn="l" marL="0" indent="0" lvl="0">
              <a:lnSpc>
                <a:spcPts val="4368"/>
              </a:lnSpc>
              <a:spcBef>
                <a:spcPct val="0"/>
              </a:spcBef>
            </a:pPr>
          </a:p>
        </p:txBody>
      </p:sp>
      <p:sp>
        <p:nvSpPr>
          <p:cNvPr name="Freeform 12" id="12"/>
          <p:cNvSpPr/>
          <p:nvPr/>
        </p:nvSpPr>
        <p:spPr>
          <a:xfrm flipH="false" flipV="false" rot="0">
            <a:off x="15829125" y="7688001"/>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11"/>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3720185" y="4677076"/>
            <a:ext cx="8962062" cy="8502757"/>
          </a:xfrm>
          <a:custGeom>
            <a:avLst/>
            <a:gdLst/>
            <a:ahLst/>
            <a:cxnLst/>
            <a:rect r="r" b="b" t="t" l="l"/>
            <a:pathLst>
              <a:path h="8502757" w="8962062">
                <a:moveTo>
                  <a:pt x="0" y="0"/>
                </a:moveTo>
                <a:lnTo>
                  <a:pt x="8962062" y="0"/>
                </a:lnTo>
                <a:lnTo>
                  <a:pt x="8962062" y="8502757"/>
                </a:lnTo>
                <a:lnTo>
                  <a:pt x="0" y="8502757"/>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5300415">
            <a:off x="700532" y="7651629"/>
            <a:ext cx="9090582" cy="8624690"/>
          </a:xfrm>
          <a:custGeom>
            <a:avLst/>
            <a:gdLst/>
            <a:ahLst/>
            <a:cxnLst/>
            <a:rect r="r" b="b" t="t" l="l"/>
            <a:pathLst>
              <a:path h="8624690" w="9090582">
                <a:moveTo>
                  <a:pt x="0" y="0"/>
                </a:moveTo>
                <a:lnTo>
                  <a:pt x="9090583" y="0"/>
                </a:lnTo>
                <a:lnTo>
                  <a:pt x="9090583" y="8624690"/>
                </a:lnTo>
                <a:lnTo>
                  <a:pt x="0" y="8624690"/>
                </a:lnTo>
                <a:lnTo>
                  <a:pt x="0" y="0"/>
                </a:lnTo>
                <a:close/>
              </a:path>
            </a:pathLst>
          </a:custGeom>
          <a:blipFill>
            <a:blip r:embed="rId3"/>
            <a:stretch>
              <a:fillRect l="0" t="0" r="0" b="0"/>
            </a:stretch>
          </a:blipFill>
        </p:spPr>
      </p:sp>
      <p:sp>
        <p:nvSpPr>
          <p:cNvPr name="Freeform 5" id="5"/>
          <p:cNvSpPr/>
          <p:nvPr/>
        </p:nvSpPr>
        <p:spPr>
          <a:xfrm flipH="false" flipV="false" rot="0">
            <a:off x="7835048" y="8007571"/>
            <a:ext cx="9090582" cy="8624690"/>
          </a:xfrm>
          <a:custGeom>
            <a:avLst/>
            <a:gdLst/>
            <a:ahLst/>
            <a:cxnLst/>
            <a:rect r="r" b="b" t="t" l="l"/>
            <a:pathLst>
              <a:path h="8624690" w="9090582">
                <a:moveTo>
                  <a:pt x="0" y="0"/>
                </a:moveTo>
                <a:lnTo>
                  <a:pt x="9090582" y="0"/>
                </a:lnTo>
                <a:lnTo>
                  <a:pt x="9090582" y="8624690"/>
                </a:lnTo>
                <a:lnTo>
                  <a:pt x="0" y="8624690"/>
                </a:lnTo>
                <a:lnTo>
                  <a:pt x="0" y="0"/>
                </a:lnTo>
                <a:close/>
              </a:path>
            </a:pathLst>
          </a:custGeom>
          <a:blipFill>
            <a:blip r:embed="rId3"/>
            <a:stretch>
              <a:fillRect l="0" t="0" r="0" b="0"/>
            </a:stretch>
          </a:blipFill>
        </p:spPr>
      </p:sp>
      <p:sp>
        <p:nvSpPr>
          <p:cNvPr name="Freeform 6" id="6"/>
          <p:cNvSpPr/>
          <p:nvPr/>
        </p:nvSpPr>
        <p:spPr>
          <a:xfrm flipH="false" flipV="false" rot="-2458172">
            <a:off x="-2397901" y="5079420"/>
            <a:ext cx="7094097" cy="7402536"/>
          </a:xfrm>
          <a:custGeom>
            <a:avLst/>
            <a:gdLst/>
            <a:ahLst/>
            <a:cxnLst/>
            <a:rect r="r" b="b" t="t" l="l"/>
            <a:pathLst>
              <a:path h="7402536" w="7094097">
                <a:moveTo>
                  <a:pt x="0" y="0"/>
                </a:moveTo>
                <a:lnTo>
                  <a:pt x="7094097" y="0"/>
                </a:lnTo>
                <a:lnTo>
                  <a:pt x="7094097" y="7402535"/>
                </a:lnTo>
                <a:lnTo>
                  <a:pt x="0" y="7402535"/>
                </a:lnTo>
                <a:lnTo>
                  <a:pt x="0" y="0"/>
                </a:lnTo>
                <a:close/>
              </a:path>
            </a:pathLst>
          </a:custGeom>
          <a:blipFill>
            <a:blip r:embed="rId4"/>
            <a:stretch>
              <a:fillRect l="0" t="0" r="0" b="0"/>
            </a:stretch>
          </a:blipFill>
          <a:ln cap="sq">
            <a:noFill/>
            <a:prstDash val="solid"/>
            <a:miter/>
          </a:ln>
        </p:spPr>
      </p:sp>
      <p:sp>
        <p:nvSpPr>
          <p:cNvPr name="Freeform 7" id="7"/>
          <p:cNvSpPr/>
          <p:nvPr/>
        </p:nvSpPr>
        <p:spPr>
          <a:xfrm flipH="false" flipV="false" rot="5400000">
            <a:off x="13184114" y="8215051"/>
            <a:ext cx="4406496" cy="3076536"/>
          </a:xfrm>
          <a:custGeom>
            <a:avLst/>
            <a:gdLst/>
            <a:ahLst/>
            <a:cxnLst/>
            <a:rect r="r" b="b" t="t" l="l"/>
            <a:pathLst>
              <a:path h="3076536" w="4406496">
                <a:moveTo>
                  <a:pt x="0" y="0"/>
                </a:moveTo>
                <a:lnTo>
                  <a:pt x="4406496" y="0"/>
                </a:lnTo>
                <a:lnTo>
                  <a:pt x="4406496" y="3076535"/>
                </a:lnTo>
                <a:lnTo>
                  <a:pt x="0" y="3076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6281090">
            <a:off x="1320227" y="7629457"/>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112427" y="1228530"/>
            <a:ext cx="12631717" cy="1244680"/>
          </a:xfrm>
          <a:prstGeom prst="rect">
            <a:avLst/>
          </a:prstGeom>
        </p:spPr>
        <p:txBody>
          <a:bodyPr anchor="t" rtlCol="false" tIns="0" lIns="0" bIns="0" rIns="0">
            <a:spAutoFit/>
          </a:bodyPr>
          <a:lstStyle/>
          <a:p>
            <a:pPr algn="ctr" marL="0" indent="0" lvl="0">
              <a:lnSpc>
                <a:spcPts val="10145"/>
              </a:lnSpc>
            </a:pPr>
            <a:r>
              <a:rPr lang="en-US" sz="7246">
                <a:solidFill>
                  <a:srgbClr val="101010"/>
                </a:solidFill>
                <a:latin typeface="Blosta"/>
                <a:ea typeface="Blosta"/>
                <a:cs typeface="Blosta"/>
                <a:sym typeface="Blosta"/>
              </a:rPr>
              <a:t>LET THE GODDESS DANCE</a:t>
            </a:r>
          </a:p>
        </p:txBody>
      </p:sp>
      <p:sp>
        <p:nvSpPr>
          <p:cNvPr name="TextBox 10" id="10"/>
          <p:cNvSpPr txBox="true"/>
          <p:nvPr/>
        </p:nvSpPr>
        <p:spPr>
          <a:xfrm rot="0">
            <a:off x="3112427" y="3132731"/>
            <a:ext cx="12631717" cy="6573772"/>
          </a:xfrm>
          <a:prstGeom prst="rect">
            <a:avLst/>
          </a:prstGeom>
        </p:spPr>
        <p:txBody>
          <a:bodyPr anchor="t" rtlCol="false" tIns="0" lIns="0" bIns="0" rIns="0">
            <a:spAutoFit/>
          </a:bodyPr>
          <a:lstStyle/>
          <a:p>
            <a:pPr algn="ctr">
              <a:lnSpc>
                <a:spcPts val="4368"/>
              </a:lnSpc>
            </a:pPr>
            <a:r>
              <a:rPr lang="en-US" sz="2400">
                <a:solidFill>
                  <a:srgbClr val="2B2B2B"/>
                </a:solidFill>
                <a:latin typeface="Now Light"/>
                <a:ea typeface="Now Light"/>
                <a:cs typeface="Now Light"/>
                <a:sym typeface="Now Light"/>
              </a:rPr>
              <a:t>Dance to get the Goddess bouncing. Movement in the body is beneficial for your health and can be done within your capabilities. Movement clears the energy &amp; helps circulation &amp; lymph drainage. It boosts your mental health.</a:t>
            </a:r>
          </a:p>
          <a:p>
            <a:pPr algn="ctr">
              <a:lnSpc>
                <a:spcPts val="4368"/>
              </a:lnSpc>
            </a:pPr>
            <a:r>
              <a:rPr lang="en-US" sz="2400">
                <a:solidFill>
                  <a:srgbClr val="2B2B2B"/>
                </a:solidFill>
                <a:latin typeface="Now Light"/>
                <a:ea typeface="Now Light"/>
                <a:cs typeface="Now Light"/>
                <a:sym typeface="Now Light"/>
              </a:rPr>
              <a:t>We call dance in this form as sacral or sweaty dance &amp; you perform it anyway you want! There are many indigenous tribes that use dance as a celebration or ritual. </a:t>
            </a:r>
          </a:p>
          <a:p>
            <a:pPr algn="ctr">
              <a:lnSpc>
                <a:spcPts val="4368"/>
              </a:lnSpc>
            </a:pPr>
            <a:r>
              <a:rPr lang="en-US" sz="2400">
                <a:solidFill>
                  <a:srgbClr val="2B2B2B"/>
                </a:solidFill>
                <a:latin typeface="Now Light"/>
                <a:ea typeface="Now Light"/>
                <a:cs typeface="Now Light"/>
                <a:sym typeface="Now Light"/>
              </a:rPr>
              <a:t>Put your music on, get the feet &amp; hands tapping, the hips swinging. Swinging the hips releases stored tension &amp; energy in the sacral chakra.  Blocked &amp; negative energy  is no good for you or the Goddess. She needs to flow with freedom. Tribal music is great for this, music with a beat will shift it. Belly dancing, native drumming, shamanic breathwork, 5Rythms &amp; a boogie in the living room, just get the body moving and do what is comfortable for you.</a:t>
            </a:r>
          </a:p>
          <a:p>
            <a:pPr algn="ctr" marL="0" indent="0" lvl="0">
              <a:lnSpc>
                <a:spcPts val="4368"/>
              </a:lnSpc>
              <a:spcBef>
                <a:spcPct val="0"/>
              </a:spcBef>
            </a:pPr>
          </a:p>
        </p:txBody>
      </p:sp>
      <p:sp>
        <p:nvSpPr>
          <p:cNvPr name="Freeform 11" id="11"/>
          <p:cNvSpPr/>
          <p:nvPr/>
        </p:nvSpPr>
        <p:spPr>
          <a:xfrm flipH="false" flipV="false" rot="0">
            <a:off x="1028700" y="352009"/>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9"/>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TextBox 3" id="3"/>
          <p:cNvSpPr txBox="true"/>
          <p:nvPr/>
        </p:nvSpPr>
        <p:spPr>
          <a:xfrm rot="0">
            <a:off x="10495925" y="500264"/>
            <a:ext cx="6763375" cy="3654170"/>
          </a:xfrm>
          <a:prstGeom prst="rect">
            <a:avLst/>
          </a:prstGeom>
        </p:spPr>
        <p:txBody>
          <a:bodyPr anchor="t" rtlCol="false" tIns="0" lIns="0" bIns="0" rIns="0">
            <a:spAutoFit/>
          </a:bodyPr>
          <a:lstStyle/>
          <a:p>
            <a:pPr algn="l">
              <a:lnSpc>
                <a:spcPts val="3297"/>
              </a:lnSpc>
            </a:pPr>
            <a:r>
              <a:rPr lang="en-US" sz="2100">
                <a:solidFill>
                  <a:srgbClr val="2B2B2B"/>
                </a:solidFill>
                <a:latin typeface="Now Light"/>
                <a:ea typeface="Now Light"/>
                <a:cs typeface="Now Light"/>
                <a:sym typeface="Now Light"/>
              </a:rPr>
              <a:t>Goddess Oracle Cards are a great way to expand knowledge to tune in with you inner Goddess. We are very lucky to have the choice packs available nowadays. Pull one daily for insight, if you want to think about any situation that you may be facing that day, the card will guide you. Again make this a sacred act by lighting a candle, some incense and if you have time to meditate do so. </a:t>
            </a:r>
          </a:p>
          <a:p>
            <a:pPr algn="l" marL="0" indent="0" lvl="0">
              <a:lnSpc>
                <a:spcPts val="3297"/>
              </a:lnSpc>
            </a:pPr>
          </a:p>
        </p:txBody>
      </p:sp>
      <p:sp>
        <p:nvSpPr>
          <p:cNvPr name="TextBox 4" id="4"/>
          <p:cNvSpPr txBox="true"/>
          <p:nvPr/>
        </p:nvSpPr>
        <p:spPr>
          <a:xfrm rot="0">
            <a:off x="10495925" y="4102228"/>
            <a:ext cx="6581692" cy="2425445"/>
          </a:xfrm>
          <a:prstGeom prst="rect">
            <a:avLst/>
          </a:prstGeom>
        </p:spPr>
        <p:txBody>
          <a:bodyPr anchor="t" rtlCol="false" tIns="0" lIns="0" bIns="0" rIns="0">
            <a:spAutoFit/>
          </a:bodyPr>
          <a:lstStyle/>
          <a:p>
            <a:pPr algn="l">
              <a:lnSpc>
                <a:spcPts val="3297"/>
              </a:lnSpc>
            </a:pPr>
            <a:r>
              <a:rPr lang="en-US" sz="2100">
                <a:solidFill>
                  <a:srgbClr val="2B2B2B"/>
                </a:solidFill>
                <a:latin typeface="Now Light"/>
                <a:ea typeface="Now Light"/>
                <a:cs typeface="Now Light"/>
                <a:sym typeface="Now Light"/>
              </a:rPr>
              <a:t>Cultivate your own group of fellow Goddess’s. This is your support network that is so important. There are many groups now. I’m sure that you will find one in your local area. However, if you feel setting up a group yourself do so.</a:t>
            </a:r>
          </a:p>
          <a:p>
            <a:pPr algn="l" marL="0" indent="0" lvl="0">
              <a:lnSpc>
                <a:spcPts val="3297"/>
              </a:lnSpc>
            </a:pPr>
          </a:p>
        </p:txBody>
      </p:sp>
      <p:sp>
        <p:nvSpPr>
          <p:cNvPr name="TextBox 5" id="5"/>
          <p:cNvSpPr txBox="true"/>
          <p:nvPr/>
        </p:nvSpPr>
        <p:spPr>
          <a:xfrm rot="0">
            <a:off x="10586766" y="6460997"/>
            <a:ext cx="6581692" cy="3244595"/>
          </a:xfrm>
          <a:prstGeom prst="rect">
            <a:avLst/>
          </a:prstGeom>
        </p:spPr>
        <p:txBody>
          <a:bodyPr anchor="t" rtlCol="false" tIns="0" lIns="0" bIns="0" rIns="0">
            <a:spAutoFit/>
          </a:bodyPr>
          <a:lstStyle/>
          <a:p>
            <a:pPr algn="l">
              <a:lnSpc>
                <a:spcPts val="3297"/>
              </a:lnSpc>
            </a:pPr>
            <a:r>
              <a:rPr lang="en-US" sz="2100">
                <a:solidFill>
                  <a:srgbClr val="2B2B2B"/>
                </a:solidFill>
                <a:latin typeface="Now Light"/>
                <a:ea typeface="Now Light"/>
                <a:cs typeface="Now Light"/>
                <a:sym typeface="Now Light"/>
              </a:rPr>
              <a:t>1.Make your own Goddess with either fabric or clay.  I have made Goddess’s out of clay, willow branches, Fimo &amp; fabric during the workshops. The medium is entirely up to you &amp; your available resources. Explore the creativity that may be bottled up inside. Let the Goddess be formed by your hands and birth her. </a:t>
            </a:r>
          </a:p>
          <a:p>
            <a:pPr algn="l" marL="0" indent="0" lvl="0">
              <a:lnSpc>
                <a:spcPts val="3297"/>
              </a:lnSpc>
            </a:pPr>
          </a:p>
        </p:txBody>
      </p:sp>
      <p:sp>
        <p:nvSpPr>
          <p:cNvPr name="Freeform 6" id="6"/>
          <p:cNvSpPr/>
          <p:nvPr/>
        </p:nvSpPr>
        <p:spPr>
          <a:xfrm flipH="false" flipV="false" rot="0">
            <a:off x="8710225" y="1327151"/>
            <a:ext cx="1474602" cy="1391488"/>
          </a:xfrm>
          <a:custGeom>
            <a:avLst/>
            <a:gdLst/>
            <a:ahLst/>
            <a:cxnLst/>
            <a:rect r="r" b="b" t="t" l="l"/>
            <a:pathLst>
              <a:path h="1391488" w="1474602">
                <a:moveTo>
                  <a:pt x="0" y="0"/>
                </a:moveTo>
                <a:lnTo>
                  <a:pt x="1474602" y="0"/>
                </a:lnTo>
                <a:lnTo>
                  <a:pt x="1474602" y="1391488"/>
                </a:lnTo>
                <a:lnTo>
                  <a:pt x="0" y="13914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8710225" y="4168903"/>
            <a:ext cx="1474602" cy="1391488"/>
          </a:xfrm>
          <a:custGeom>
            <a:avLst/>
            <a:gdLst/>
            <a:ahLst/>
            <a:cxnLst/>
            <a:rect r="r" b="b" t="t" l="l"/>
            <a:pathLst>
              <a:path h="1391488" w="1474602">
                <a:moveTo>
                  <a:pt x="0" y="0"/>
                </a:moveTo>
                <a:lnTo>
                  <a:pt x="1474602" y="0"/>
                </a:lnTo>
                <a:lnTo>
                  <a:pt x="1474602" y="1391487"/>
                </a:lnTo>
                <a:lnTo>
                  <a:pt x="0" y="13914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8710225" y="7010655"/>
            <a:ext cx="1474602" cy="1391488"/>
          </a:xfrm>
          <a:custGeom>
            <a:avLst/>
            <a:gdLst/>
            <a:ahLst/>
            <a:cxnLst/>
            <a:rect r="r" b="b" t="t" l="l"/>
            <a:pathLst>
              <a:path h="1391488" w="1474602">
                <a:moveTo>
                  <a:pt x="0" y="0"/>
                </a:moveTo>
                <a:lnTo>
                  <a:pt x="1474602" y="0"/>
                </a:lnTo>
                <a:lnTo>
                  <a:pt x="1474602" y="1391487"/>
                </a:lnTo>
                <a:lnTo>
                  <a:pt x="0" y="13914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448018" y="1242191"/>
            <a:ext cx="6346205" cy="1244680"/>
          </a:xfrm>
          <a:prstGeom prst="rect">
            <a:avLst/>
          </a:prstGeom>
        </p:spPr>
        <p:txBody>
          <a:bodyPr anchor="t" rtlCol="false" tIns="0" lIns="0" bIns="0" rIns="0">
            <a:spAutoFit/>
          </a:bodyPr>
          <a:lstStyle/>
          <a:p>
            <a:pPr algn="l" marL="0" indent="0" lvl="0">
              <a:lnSpc>
                <a:spcPts val="10145"/>
              </a:lnSpc>
            </a:pPr>
            <a:r>
              <a:rPr lang="en-US" sz="7246">
                <a:solidFill>
                  <a:srgbClr val="101010"/>
                </a:solidFill>
                <a:latin typeface="Blosta"/>
                <a:ea typeface="Blosta"/>
                <a:cs typeface="Blosta"/>
                <a:sym typeface="Blosta"/>
              </a:rPr>
              <a:t>STAGES</a:t>
            </a:r>
          </a:p>
        </p:txBody>
      </p:sp>
      <p:sp>
        <p:nvSpPr>
          <p:cNvPr name="TextBox 10" id="10"/>
          <p:cNvSpPr txBox="true"/>
          <p:nvPr/>
        </p:nvSpPr>
        <p:spPr>
          <a:xfrm rot="0">
            <a:off x="803638" y="2602024"/>
            <a:ext cx="6065669" cy="4284471"/>
          </a:xfrm>
          <a:prstGeom prst="rect">
            <a:avLst/>
          </a:prstGeom>
        </p:spPr>
        <p:txBody>
          <a:bodyPr anchor="t" rtlCol="false" tIns="0" lIns="0" bIns="0" rIns="0">
            <a:spAutoFit/>
          </a:bodyPr>
          <a:lstStyle/>
          <a:p>
            <a:pPr algn="l">
              <a:lnSpc>
                <a:spcPts val="4368"/>
              </a:lnSpc>
            </a:pPr>
            <a:r>
              <a:rPr lang="en-US" sz="2400" b="true">
                <a:solidFill>
                  <a:srgbClr val="2B2B2B"/>
                </a:solidFill>
                <a:latin typeface="Now Medium"/>
                <a:ea typeface="Now Medium"/>
                <a:cs typeface="Now Medium"/>
                <a:sym typeface="Now Medium"/>
              </a:rPr>
              <a:t>Connect with the outer Goddess in nature and your inner Goddess will answer. Walks in the woods, on the beach and around you own neighbourhood. Walks at different times of the day &amp; night to feel the different energies</a:t>
            </a:r>
            <a:r>
              <a:rPr lang="en-US" sz="2400" b="true">
                <a:solidFill>
                  <a:srgbClr val="2B2B2B"/>
                </a:solidFill>
                <a:latin typeface="Now Medium"/>
                <a:ea typeface="Now Medium"/>
                <a:cs typeface="Now Medium"/>
                <a:sym typeface="Now Medium"/>
              </a:rPr>
              <a:t>. </a:t>
            </a:r>
          </a:p>
          <a:p>
            <a:pPr algn="l" marL="0" indent="0" lvl="0">
              <a:lnSpc>
                <a:spcPts val="3640"/>
              </a:lnSpc>
              <a:spcBef>
                <a:spcPct val="0"/>
              </a:spcBef>
            </a:pPr>
          </a:p>
        </p:txBody>
      </p:sp>
      <p:sp>
        <p:nvSpPr>
          <p:cNvPr name="Freeform 11" id="11"/>
          <p:cNvSpPr/>
          <p:nvPr/>
        </p:nvSpPr>
        <p:spPr>
          <a:xfrm flipH="false" flipV="false" rot="5300415">
            <a:off x="-89266" y="7906013"/>
            <a:ext cx="9090582" cy="8624690"/>
          </a:xfrm>
          <a:custGeom>
            <a:avLst/>
            <a:gdLst/>
            <a:ahLst/>
            <a:cxnLst/>
            <a:rect r="r" b="b" t="t" l="l"/>
            <a:pathLst>
              <a:path h="8624690" w="9090582">
                <a:moveTo>
                  <a:pt x="0" y="0"/>
                </a:moveTo>
                <a:lnTo>
                  <a:pt x="9090582" y="0"/>
                </a:lnTo>
                <a:lnTo>
                  <a:pt x="9090582" y="8624690"/>
                </a:lnTo>
                <a:lnTo>
                  <a:pt x="0" y="8624690"/>
                </a:lnTo>
                <a:lnTo>
                  <a:pt x="0" y="0"/>
                </a:lnTo>
                <a:close/>
              </a:path>
            </a:pathLst>
          </a:custGeom>
          <a:blipFill>
            <a:blip r:embed="rId5"/>
            <a:stretch>
              <a:fillRect l="0" t="0" r="0" b="0"/>
            </a:stretch>
          </a:blipFill>
        </p:spPr>
      </p:sp>
      <p:sp>
        <p:nvSpPr>
          <p:cNvPr name="Freeform 12" id="12"/>
          <p:cNvSpPr/>
          <p:nvPr/>
        </p:nvSpPr>
        <p:spPr>
          <a:xfrm flipH="false" flipV="false" rot="5300415">
            <a:off x="-5755357" y="4089797"/>
            <a:ext cx="9090582" cy="8624690"/>
          </a:xfrm>
          <a:custGeom>
            <a:avLst/>
            <a:gdLst/>
            <a:ahLst/>
            <a:cxnLst/>
            <a:rect r="r" b="b" t="t" l="l"/>
            <a:pathLst>
              <a:path h="8624690" w="9090582">
                <a:moveTo>
                  <a:pt x="0" y="0"/>
                </a:moveTo>
                <a:lnTo>
                  <a:pt x="9090583" y="0"/>
                </a:lnTo>
                <a:lnTo>
                  <a:pt x="9090583" y="8624690"/>
                </a:lnTo>
                <a:lnTo>
                  <a:pt x="0" y="8624690"/>
                </a:lnTo>
                <a:lnTo>
                  <a:pt x="0" y="0"/>
                </a:lnTo>
                <a:close/>
              </a:path>
            </a:pathLst>
          </a:custGeom>
          <a:blipFill>
            <a:blip r:embed="rId5"/>
            <a:stretch>
              <a:fillRect l="0" t="0" r="0" b="0"/>
            </a:stretch>
          </a:blipFill>
        </p:spPr>
      </p:sp>
      <p:sp>
        <p:nvSpPr>
          <p:cNvPr name="Freeform 13" id="13"/>
          <p:cNvSpPr/>
          <p:nvPr/>
        </p:nvSpPr>
        <p:spPr>
          <a:xfrm flipH="false" flipV="false" rot="6281090">
            <a:off x="1320227" y="7629457"/>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047773">
            <a:off x="-3218107" y="-3915471"/>
            <a:ext cx="7637434" cy="7246015"/>
          </a:xfrm>
          <a:custGeom>
            <a:avLst/>
            <a:gdLst/>
            <a:ahLst/>
            <a:cxnLst/>
            <a:rect r="r" b="b" t="t" l="l"/>
            <a:pathLst>
              <a:path h="7246015" w="7637434">
                <a:moveTo>
                  <a:pt x="0" y="0"/>
                </a:moveTo>
                <a:lnTo>
                  <a:pt x="7637434" y="0"/>
                </a:lnTo>
                <a:lnTo>
                  <a:pt x="7637434" y="7246015"/>
                </a:lnTo>
                <a:lnTo>
                  <a:pt x="0" y="7246015"/>
                </a:lnTo>
                <a:lnTo>
                  <a:pt x="0" y="0"/>
                </a:lnTo>
                <a:close/>
              </a:path>
            </a:pathLst>
          </a:custGeom>
          <a:blipFill>
            <a:blip r:embed="rId3"/>
            <a:stretch>
              <a:fillRect l="0" t="0" r="0" b="0"/>
            </a:stretch>
          </a:blipFill>
        </p:spPr>
      </p:sp>
      <p:sp>
        <p:nvSpPr>
          <p:cNvPr name="Freeform 4" id="4"/>
          <p:cNvSpPr/>
          <p:nvPr/>
        </p:nvSpPr>
        <p:spPr>
          <a:xfrm flipH="false" flipV="false" rot="5300415">
            <a:off x="1394344" y="-6375278"/>
            <a:ext cx="9122123" cy="8654614"/>
          </a:xfrm>
          <a:custGeom>
            <a:avLst/>
            <a:gdLst/>
            <a:ahLst/>
            <a:cxnLst/>
            <a:rect r="r" b="b" t="t" l="l"/>
            <a:pathLst>
              <a:path h="8654614" w="9122123">
                <a:moveTo>
                  <a:pt x="0" y="0"/>
                </a:moveTo>
                <a:lnTo>
                  <a:pt x="9122123" y="0"/>
                </a:lnTo>
                <a:lnTo>
                  <a:pt x="9122123" y="8654615"/>
                </a:lnTo>
                <a:lnTo>
                  <a:pt x="0" y="8654615"/>
                </a:lnTo>
                <a:lnTo>
                  <a:pt x="0" y="0"/>
                </a:lnTo>
                <a:close/>
              </a:path>
            </a:pathLst>
          </a:custGeom>
          <a:blipFill>
            <a:blip r:embed="rId4"/>
            <a:stretch>
              <a:fillRect l="0" t="0" r="0" b="0"/>
            </a:stretch>
          </a:blipFill>
        </p:spPr>
      </p:sp>
      <p:sp>
        <p:nvSpPr>
          <p:cNvPr name="Freeform 5" id="5"/>
          <p:cNvSpPr/>
          <p:nvPr/>
        </p:nvSpPr>
        <p:spPr>
          <a:xfrm flipH="false" flipV="false" rot="796355">
            <a:off x="7672657" y="-6543584"/>
            <a:ext cx="9122123" cy="8654614"/>
          </a:xfrm>
          <a:custGeom>
            <a:avLst/>
            <a:gdLst/>
            <a:ahLst/>
            <a:cxnLst/>
            <a:rect r="r" b="b" t="t" l="l"/>
            <a:pathLst>
              <a:path h="8654614" w="9122123">
                <a:moveTo>
                  <a:pt x="0" y="0"/>
                </a:moveTo>
                <a:lnTo>
                  <a:pt x="9122123" y="0"/>
                </a:lnTo>
                <a:lnTo>
                  <a:pt x="9122123" y="8654615"/>
                </a:lnTo>
                <a:lnTo>
                  <a:pt x="0" y="8654615"/>
                </a:lnTo>
                <a:lnTo>
                  <a:pt x="0" y="0"/>
                </a:lnTo>
                <a:close/>
              </a:path>
            </a:pathLst>
          </a:custGeom>
          <a:blipFill>
            <a:blip r:embed="rId4"/>
            <a:stretch>
              <a:fillRect l="0" t="0" r="0" b="0"/>
            </a:stretch>
          </a:blipFill>
        </p:spPr>
      </p:sp>
      <p:sp>
        <p:nvSpPr>
          <p:cNvPr name="Freeform 6" id="6"/>
          <p:cNvSpPr/>
          <p:nvPr/>
        </p:nvSpPr>
        <p:spPr>
          <a:xfrm flipH="false" flipV="false" rot="6679390">
            <a:off x="14046279" y="-3675427"/>
            <a:ext cx="7979489" cy="8326423"/>
          </a:xfrm>
          <a:custGeom>
            <a:avLst/>
            <a:gdLst/>
            <a:ahLst/>
            <a:cxnLst/>
            <a:rect r="r" b="b" t="t" l="l"/>
            <a:pathLst>
              <a:path h="8326423" w="7979489">
                <a:moveTo>
                  <a:pt x="0" y="0"/>
                </a:moveTo>
                <a:lnTo>
                  <a:pt x="7979489" y="0"/>
                </a:lnTo>
                <a:lnTo>
                  <a:pt x="7979489" y="8326422"/>
                </a:lnTo>
                <a:lnTo>
                  <a:pt x="0" y="8326422"/>
                </a:lnTo>
                <a:lnTo>
                  <a:pt x="0" y="0"/>
                </a:lnTo>
                <a:close/>
              </a:path>
            </a:pathLst>
          </a:custGeom>
          <a:blipFill>
            <a:blip r:embed="rId5"/>
            <a:stretch>
              <a:fillRect l="0" t="0" r="0" b="0"/>
            </a:stretch>
          </a:blipFill>
          <a:ln cap="sq">
            <a:noFill/>
            <a:prstDash val="solid"/>
            <a:miter/>
          </a:ln>
        </p:spPr>
      </p:sp>
      <p:sp>
        <p:nvSpPr>
          <p:cNvPr name="Freeform 7" id="7"/>
          <p:cNvSpPr/>
          <p:nvPr/>
        </p:nvSpPr>
        <p:spPr>
          <a:xfrm flipH="false" flipV="false" rot="3566418">
            <a:off x="559792" y="-750293"/>
            <a:ext cx="3425615" cy="2534955"/>
          </a:xfrm>
          <a:custGeom>
            <a:avLst/>
            <a:gdLst/>
            <a:ahLst/>
            <a:cxnLst/>
            <a:rect r="r" b="b" t="t" l="l"/>
            <a:pathLst>
              <a:path h="2534955" w="3425615">
                <a:moveTo>
                  <a:pt x="0" y="0"/>
                </a:moveTo>
                <a:lnTo>
                  <a:pt x="3425615" y="0"/>
                </a:lnTo>
                <a:lnTo>
                  <a:pt x="3425615" y="2534955"/>
                </a:lnTo>
                <a:lnTo>
                  <a:pt x="0" y="25349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true" rot="8841830">
            <a:off x="14250379" y="-473505"/>
            <a:ext cx="3307438" cy="1371084"/>
          </a:xfrm>
          <a:custGeom>
            <a:avLst/>
            <a:gdLst/>
            <a:ahLst/>
            <a:cxnLst/>
            <a:rect r="r" b="b" t="t" l="l"/>
            <a:pathLst>
              <a:path h="1371084" w="3307438">
                <a:moveTo>
                  <a:pt x="3307439" y="1371083"/>
                </a:moveTo>
                <a:lnTo>
                  <a:pt x="0" y="1371083"/>
                </a:lnTo>
                <a:lnTo>
                  <a:pt x="0" y="0"/>
                </a:lnTo>
                <a:lnTo>
                  <a:pt x="3307439" y="0"/>
                </a:lnTo>
                <a:lnTo>
                  <a:pt x="3307439" y="1371083"/>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5002303" y="1688280"/>
            <a:ext cx="8283393" cy="1244680"/>
          </a:xfrm>
          <a:prstGeom prst="rect">
            <a:avLst/>
          </a:prstGeom>
        </p:spPr>
        <p:txBody>
          <a:bodyPr anchor="t" rtlCol="false" tIns="0" lIns="0" bIns="0" rIns="0">
            <a:spAutoFit/>
          </a:bodyPr>
          <a:lstStyle/>
          <a:p>
            <a:pPr algn="ctr" marL="0" indent="0" lvl="0">
              <a:lnSpc>
                <a:spcPts val="10145"/>
              </a:lnSpc>
            </a:pPr>
            <a:r>
              <a:rPr lang="en-US" sz="7246">
                <a:solidFill>
                  <a:srgbClr val="101010"/>
                </a:solidFill>
                <a:latin typeface="Blosta"/>
                <a:ea typeface="Blosta"/>
                <a:cs typeface="Blosta"/>
                <a:sym typeface="Blosta"/>
              </a:rPr>
              <a:t>GODDESS</a:t>
            </a:r>
            <a:r>
              <a:rPr lang="en-US" sz="7246">
                <a:solidFill>
                  <a:srgbClr val="101010"/>
                </a:solidFill>
                <a:latin typeface="Blosta"/>
                <a:ea typeface="Blosta"/>
                <a:cs typeface="Blosta"/>
                <a:sym typeface="Blosta"/>
              </a:rPr>
              <a:t> ACTION</a:t>
            </a:r>
          </a:p>
        </p:txBody>
      </p:sp>
      <p:sp>
        <p:nvSpPr>
          <p:cNvPr name="TextBox 10" id="10"/>
          <p:cNvSpPr txBox="true"/>
          <p:nvPr/>
        </p:nvSpPr>
        <p:spPr>
          <a:xfrm rot="0">
            <a:off x="7457734" y="2942486"/>
            <a:ext cx="3372532" cy="499387"/>
          </a:xfrm>
          <a:prstGeom prst="rect">
            <a:avLst/>
          </a:prstGeom>
        </p:spPr>
        <p:txBody>
          <a:bodyPr anchor="t" rtlCol="false" tIns="0" lIns="0" bIns="0" rIns="0">
            <a:spAutoFit/>
          </a:bodyPr>
          <a:lstStyle/>
          <a:p>
            <a:pPr algn="ctr" marL="0" indent="0" lvl="0">
              <a:lnSpc>
                <a:spcPts val="4331"/>
              </a:lnSpc>
              <a:spcBef>
                <a:spcPts val="3248"/>
              </a:spcBef>
            </a:pPr>
            <a:r>
              <a:rPr lang="en-US" sz="2232" spc="-24" strike="noStrike" u="none">
                <a:solidFill>
                  <a:srgbClr val="101010"/>
                </a:solidFill>
                <a:latin typeface="Now"/>
                <a:ea typeface="Now"/>
                <a:cs typeface="Now"/>
                <a:sym typeface="Now"/>
              </a:rPr>
              <a:t>Timeline</a:t>
            </a:r>
          </a:p>
        </p:txBody>
      </p:sp>
      <p:sp>
        <p:nvSpPr>
          <p:cNvPr name="AutoShape 11" id="11"/>
          <p:cNvSpPr/>
          <p:nvPr/>
        </p:nvSpPr>
        <p:spPr>
          <a:xfrm flipV="true">
            <a:off x="1469333" y="4681739"/>
            <a:ext cx="15981291" cy="36798"/>
          </a:xfrm>
          <a:prstGeom prst="line">
            <a:avLst/>
          </a:prstGeom>
          <a:ln cap="rnd" w="28575">
            <a:solidFill>
              <a:srgbClr val="040606"/>
            </a:solidFill>
            <a:prstDash val="sysDash"/>
            <a:headEnd type="none" len="sm" w="sm"/>
            <a:tailEnd type="arrow" len="sm" w="med"/>
          </a:ln>
        </p:spPr>
      </p:sp>
      <p:grpSp>
        <p:nvGrpSpPr>
          <p:cNvPr name="Group 12" id="12"/>
          <p:cNvGrpSpPr/>
          <p:nvPr/>
        </p:nvGrpSpPr>
        <p:grpSpPr>
          <a:xfrm rot="0">
            <a:off x="918951" y="4429710"/>
            <a:ext cx="578856" cy="57885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92C79C"/>
            </a:solidFill>
          </p:spPr>
        </p:sp>
        <p:sp>
          <p:nvSpPr>
            <p:cNvPr name="TextBox 14" id="14"/>
            <p:cNvSpPr txBox="true"/>
            <p:nvPr/>
          </p:nvSpPr>
          <p:spPr>
            <a:xfrm>
              <a:off x="127000" y="88900"/>
              <a:ext cx="558800" cy="596900"/>
            </a:xfrm>
            <a:prstGeom prst="rect">
              <a:avLst/>
            </a:prstGeom>
          </p:spPr>
          <p:txBody>
            <a:bodyPr anchor="ctr" rtlCol="false" tIns="47449" lIns="47449" bIns="47449" rIns="47449"/>
            <a:lstStyle/>
            <a:p>
              <a:pPr algn="ctr">
                <a:lnSpc>
                  <a:spcPts val="2729"/>
                </a:lnSpc>
              </a:pPr>
            </a:p>
          </p:txBody>
        </p:sp>
      </p:grpSp>
      <p:grpSp>
        <p:nvGrpSpPr>
          <p:cNvPr name="Group 15" id="15"/>
          <p:cNvGrpSpPr/>
          <p:nvPr/>
        </p:nvGrpSpPr>
        <p:grpSpPr>
          <a:xfrm rot="0">
            <a:off x="4460603" y="4429710"/>
            <a:ext cx="578856" cy="57885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92C79C"/>
            </a:solidFill>
          </p:spPr>
        </p:sp>
        <p:sp>
          <p:nvSpPr>
            <p:cNvPr name="TextBox 17" id="17"/>
            <p:cNvSpPr txBox="true"/>
            <p:nvPr/>
          </p:nvSpPr>
          <p:spPr>
            <a:xfrm>
              <a:off x="127000" y="88900"/>
              <a:ext cx="558800" cy="596900"/>
            </a:xfrm>
            <a:prstGeom prst="rect">
              <a:avLst/>
            </a:prstGeom>
          </p:spPr>
          <p:txBody>
            <a:bodyPr anchor="ctr" rtlCol="false" tIns="47449" lIns="47449" bIns="47449" rIns="47449"/>
            <a:lstStyle/>
            <a:p>
              <a:pPr algn="ctr">
                <a:lnSpc>
                  <a:spcPts val="2729"/>
                </a:lnSpc>
              </a:pPr>
            </a:p>
          </p:txBody>
        </p:sp>
      </p:grpSp>
      <p:sp>
        <p:nvSpPr>
          <p:cNvPr name="TextBox 18" id="18"/>
          <p:cNvSpPr txBox="true"/>
          <p:nvPr/>
        </p:nvSpPr>
        <p:spPr>
          <a:xfrm rot="0">
            <a:off x="600610" y="5402655"/>
            <a:ext cx="3634267" cy="1337691"/>
          </a:xfrm>
          <a:prstGeom prst="rect">
            <a:avLst/>
          </a:prstGeom>
        </p:spPr>
        <p:txBody>
          <a:bodyPr anchor="t" rtlCol="false" tIns="0" lIns="0" bIns="0" rIns="0">
            <a:spAutoFit/>
          </a:bodyPr>
          <a:lstStyle/>
          <a:p>
            <a:pPr algn="l">
              <a:lnSpc>
                <a:spcPts val="3672"/>
              </a:lnSpc>
            </a:pPr>
          </a:p>
          <a:p>
            <a:pPr algn="l">
              <a:lnSpc>
                <a:spcPts val="3672"/>
              </a:lnSpc>
            </a:pPr>
            <a:r>
              <a:rPr lang="en-US" sz="2400">
                <a:solidFill>
                  <a:srgbClr val="2B2B2B"/>
                </a:solidFill>
                <a:latin typeface="Now"/>
                <a:ea typeface="Now"/>
                <a:cs typeface="Now"/>
                <a:sym typeface="Now"/>
              </a:rPr>
              <a:t>Keep a Goddess journal</a:t>
            </a:r>
          </a:p>
          <a:p>
            <a:pPr algn="l" marL="0" indent="0" lvl="0">
              <a:lnSpc>
                <a:spcPts val="3672"/>
              </a:lnSpc>
            </a:pPr>
          </a:p>
        </p:txBody>
      </p:sp>
      <p:sp>
        <p:nvSpPr>
          <p:cNvPr name="TextBox 19" id="19"/>
          <p:cNvSpPr txBox="true"/>
          <p:nvPr/>
        </p:nvSpPr>
        <p:spPr>
          <a:xfrm rot="0">
            <a:off x="4460603" y="6472998"/>
            <a:ext cx="2571750" cy="880491"/>
          </a:xfrm>
          <a:prstGeom prst="rect">
            <a:avLst/>
          </a:prstGeom>
        </p:spPr>
        <p:txBody>
          <a:bodyPr anchor="t" rtlCol="false" tIns="0" lIns="0" bIns="0" rIns="0">
            <a:spAutoFit/>
          </a:bodyPr>
          <a:lstStyle/>
          <a:p>
            <a:pPr algn="l" marL="0" indent="0" lvl="0">
              <a:lnSpc>
                <a:spcPts val="3672"/>
              </a:lnSpc>
            </a:pPr>
            <a:r>
              <a:rPr lang="en-US" sz="2400">
                <a:solidFill>
                  <a:srgbClr val="2B2B2B"/>
                </a:solidFill>
                <a:latin typeface="Now Light"/>
                <a:ea typeface="Now Light"/>
                <a:cs typeface="Now Light"/>
                <a:sym typeface="Now Light"/>
              </a:rPr>
              <a:t>Write down your dreams</a:t>
            </a:r>
          </a:p>
        </p:txBody>
      </p:sp>
      <p:sp>
        <p:nvSpPr>
          <p:cNvPr name="TextBox 20" id="20"/>
          <p:cNvSpPr txBox="true"/>
          <p:nvPr/>
        </p:nvSpPr>
        <p:spPr>
          <a:xfrm rot="0">
            <a:off x="8002254" y="6472998"/>
            <a:ext cx="2571750" cy="423291"/>
          </a:xfrm>
          <a:prstGeom prst="rect">
            <a:avLst/>
          </a:prstGeom>
        </p:spPr>
        <p:txBody>
          <a:bodyPr anchor="t" rtlCol="false" tIns="0" lIns="0" bIns="0" rIns="0">
            <a:spAutoFit/>
          </a:bodyPr>
          <a:lstStyle/>
          <a:p>
            <a:pPr algn="l" marL="0" indent="0" lvl="0">
              <a:lnSpc>
                <a:spcPts val="3672"/>
              </a:lnSpc>
            </a:pPr>
            <a:r>
              <a:rPr lang="en-US" sz="2400">
                <a:solidFill>
                  <a:srgbClr val="2B2B2B"/>
                </a:solidFill>
                <a:latin typeface="Now Light"/>
                <a:ea typeface="Now Light"/>
                <a:cs typeface="Now Light"/>
                <a:sym typeface="Now Light"/>
              </a:rPr>
              <a:t>Pull a card a day</a:t>
            </a:r>
          </a:p>
        </p:txBody>
      </p:sp>
      <p:sp>
        <p:nvSpPr>
          <p:cNvPr name="TextBox 21" id="21"/>
          <p:cNvSpPr txBox="true"/>
          <p:nvPr/>
        </p:nvSpPr>
        <p:spPr>
          <a:xfrm rot="0">
            <a:off x="11421150" y="5631255"/>
            <a:ext cx="2571750" cy="880491"/>
          </a:xfrm>
          <a:prstGeom prst="rect">
            <a:avLst/>
          </a:prstGeom>
        </p:spPr>
        <p:txBody>
          <a:bodyPr anchor="t" rtlCol="false" tIns="0" lIns="0" bIns="0" rIns="0">
            <a:spAutoFit/>
          </a:bodyPr>
          <a:lstStyle/>
          <a:p>
            <a:pPr algn="l" marL="0" indent="0" lvl="0">
              <a:lnSpc>
                <a:spcPts val="3672"/>
              </a:lnSpc>
            </a:pPr>
            <a:r>
              <a:rPr lang="en-US" sz="2400">
                <a:solidFill>
                  <a:srgbClr val="2B2B2B"/>
                </a:solidFill>
                <a:latin typeface="Now Light"/>
                <a:ea typeface="Now Light"/>
                <a:cs typeface="Now Light"/>
                <a:sym typeface="Now Light"/>
              </a:rPr>
              <a:t>Honour Yourself each day</a:t>
            </a:r>
          </a:p>
        </p:txBody>
      </p:sp>
      <p:sp>
        <p:nvSpPr>
          <p:cNvPr name="TextBox 22" id="22"/>
          <p:cNvSpPr txBox="true"/>
          <p:nvPr/>
        </p:nvSpPr>
        <p:spPr>
          <a:xfrm rot="0">
            <a:off x="15085558" y="6472998"/>
            <a:ext cx="2571750" cy="1794891"/>
          </a:xfrm>
          <a:prstGeom prst="rect">
            <a:avLst/>
          </a:prstGeom>
        </p:spPr>
        <p:txBody>
          <a:bodyPr anchor="t" rtlCol="false" tIns="0" lIns="0" bIns="0" rIns="0">
            <a:spAutoFit/>
          </a:bodyPr>
          <a:lstStyle/>
          <a:p>
            <a:pPr algn="l" marL="0" indent="0" lvl="0">
              <a:lnSpc>
                <a:spcPts val="3672"/>
              </a:lnSpc>
            </a:pPr>
            <a:r>
              <a:rPr lang="en-US" sz="2400">
                <a:solidFill>
                  <a:srgbClr val="2B2B2B"/>
                </a:solidFill>
                <a:latin typeface="Now Light"/>
                <a:ea typeface="Now Light"/>
                <a:cs typeface="Now Light"/>
                <a:sym typeface="Now Light"/>
              </a:rPr>
              <a:t>Be yourself and your inner Goddess will shine through!</a:t>
            </a:r>
          </a:p>
        </p:txBody>
      </p:sp>
      <p:grpSp>
        <p:nvGrpSpPr>
          <p:cNvPr name="Group 23" id="23"/>
          <p:cNvGrpSpPr/>
          <p:nvPr/>
        </p:nvGrpSpPr>
        <p:grpSpPr>
          <a:xfrm rot="0">
            <a:off x="8002254" y="4429710"/>
            <a:ext cx="578856" cy="578856"/>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92C79C"/>
            </a:solidFill>
          </p:spPr>
        </p:sp>
        <p:sp>
          <p:nvSpPr>
            <p:cNvPr name="TextBox 25" id="25"/>
            <p:cNvSpPr txBox="true"/>
            <p:nvPr/>
          </p:nvSpPr>
          <p:spPr>
            <a:xfrm>
              <a:off x="127000" y="88900"/>
              <a:ext cx="558800" cy="596900"/>
            </a:xfrm>
            <a:prstGeom prst="rect">
              <a:avLst/>
            </a:prstGeom>
          </p:spPr>
          <p:txBody>
            <a:bodyPr anchor="ctr" rtlCol="false" tIns="47449" lIns="47449" bIns="47449" rIns="47449"/>
            <a:lstStyle/>
            <a:p>
              <a:pPr algn="ctr">
                <a:lnSpc>
                  <a:spcPts val="2729"/>
                </a:lnSpc>
              </a:pPr>
            </a:p>
          </p:txBody>
        </p:sp>
      </p:grpSp>
      <p:grpSp>
        <p:nvGrpSpPr>
          <p:cNvPr name="Group 26" id="26"/>
          <p:cNvGrpSpPr/>
          <p:nvPr/>
        </p:nvGrpSpPr>
        <p:grpSpPr>
          <a:xfrm rot="0">
            <a:off x="11543385" y="4429710"/>
            <a:ext cx="578856" cy="578856"/>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92C79C"/>
            </a:solidFill>
          </p:spPr>
        </p:sp>
        <p:sp>
          <p:nvSpPr>
            <p:cNvPr name="TextBox 28" id="28"/>
            <p:cNvSpPr txBox="true"/>
            <p:nvPr/>
          </p:nvSpPr>
          <p:spPr>
            <a:xfrm>
              <a:off x="127000" y="88900"/>
              <a:ext cx="558800" cy="596900"/>
            </a:xfrm>
            <a:prstGeom prst="rect">
              <a:avLst/>
            </a:prstGeom>
          </p:spPr>
          <p:txBody>
            <a:bodyPr anchor="ctr" rtlCol="false" tIns="47449" lIns="47449" bIns="47449" rIns="47449"/>
            <a:lstStyle/>
            <a:p>
              <a:pPr algn="ctr">
                <a:lnSpc>
                  <a:spcPts val="2729"/>
                </a:lnSpc>
              </a:pPr>
            </a:p>
          </p:txBody>
        </p:sp>
      </p:grpSp>
      <p:grpSp>
        <p:nvGrpSpPr>
          <p:cNvPr name="Group 29" id="29"/>
          <p:cNvGrpSpPr/>
          <p:nvPr/>
        </p:nvGrpSpPr>
        <p:grpSpPr>
          <a:xfrm rot="0">
            <a:off x="15085558" y="4429710"/>
            <a:ext cx="578856" cy="578856"/>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92C79C"/>
            </a:solidFill>
          </p:spPr>
        </p:sp>
        <p:sp>
          <p:nvSpPr>
            <p:cNvPr name="TextBox 31" id="31"/>
            <p:cNvSpPr txBox="true"/>
            <p:nvPr/>
          </p:nvSpPr>
          <p:spPr>
            <a:xfrm>
              <a:off x="127000" y="88900"/>
              <a:ext cx="558800" cy="596900"/>
            </a:xfrm>
            <a:prstGeom prst="rect">
              <a:avLst/>
            </a:prstGeom>
          </p:spPr>
          <p:txBody>
            <a:bodyPr anchor="ctr" rtlCol="false" tIns="47449" lIns="47449" bIns="47449" rIns="47449"/>
            <a:lstStyle/>
            <a:p>
              <a:pPr algn="ctr">
                <a:lnSpc>
                  <a:spcPts val="2729"/>
                </a:lnSpc>
              </a:pPr>
            </a:p>
          </p:txBody>
        </p:sp>
      </p:grpSp>
      <p:sp>
        <p:nvSpPr>
          <p:cNvPr name="Freeform 32" id="32"/>
          <p:cNvSpPr/>
          <p:nvPr/>
        </p:nvSpPr>
        <p:spPr>
          <a:xfrm flipH="false" flipV="false" rot="0">
            <a:off x="2033594" y="7866391"/>
            <a:ext cx="1430175" cy="1570299"/>
          </a:xfrm>
          <a:custGeom>
            <a:avLst/>
            <a:gdLst/>
            <a:ahLst/>
            <a:cxnLst/>
            <a:rect r="r" b="b" t="t" l="l"/>
            <a:pathLst>
              <a:path h="1570299" w="1430175">
                <a:moveTo>
                  <a:pt x="0" y="0"/>
                </a:moveTo>
                <a:lnTo>
                  <a:pt x="1430174" y="0"/>
                </a:lnTo>
                <a:lnTo>
                  <a:pt x="1430174" y="1570299"/>
                </a:lnTo>
                <a:lnTo>
                  <a:pt x="0" y="1570299"/>
                </a:lnTo>
                <a:lnTo>
                  <a:pt x="0" y="0"/>
                </a:lnTo>
                <a:close/>
              </a:path>
            </a:pathLst>
          </a:custGeom>
          <a:blipFill>
            <a:blip r:embed="rId10"/>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true" flipV="true" rot="2630744">
            <a:off x="5798627" y="2477921"/>
            <a:ext cx="1435786" cy="780546"/>
          </a:xfrm>
          <a:custGeom>
            <a:avLst/>
            <a:gdLst/>
            <a:ahLst/>
            <a:cxnLst/>
            <a:rect r="r" b="b" t="t" l="l"/>
            <a:pathLst>
              <a:path h="780546" w="1435786">
                <a:moveTo>
                  <a:pt x="1435786" y="780546"/>
                </a:moveTo>
                <a:lnTo>
                  <a:pt x="0" y="780546"/>
                </a:lnTo>
                <a:lnTo>
                  <a:pt x="0" y="0"/>
                </a:lnTo>
                <a:lnTo>
                  <a:pt x="1435786" y="0"/>
                </a:lnTo>
                <a:lnTo>
                  <a:pt x="1435786" y="78054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true" rot="-2628000">
            <a:off x="11053415" y="2477921"/>
            <a:ext cx="1435786" cy="780546"/>
          </a:xfrm>
          <a:custGeom>
            <a:avLst/>
            <a:gdLst/>
            <a:ahLst/>
            <a:cxnLst/>
            <a:rect r="r" b="b" t="t" l="l"/>
            <a:pathLst>
              <a:path h="780546" w="1435786">
                <a:moveTo>
                  <a:pt x="0" y="780546"/>
                </a:moveTo>
                <a:lnTo>
                  <a:pt x="1435786" y="780546"/>
                </a:lnTo>
                <a:lnTo>
                  <a:pt x="1435786" y="0"/>
                </a:lnTo>
                <a:lnTo>
                  <a:pt x="0" y="0"/>
                </a:lnTo>
                <a:lnTo>
                  <a:pt x="0" y="78054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5" id="5"/>
          <p:cNvSpPr/>
          <p:nvPr/>
        </p:nvSpPr>
        <p:spPr>
          <a:xfrm flipH="true" flipV="true" rot="-8169255">
            <a:off x="11053587" y="7028533"/>
            <a:ext cx="1435786" cy="780546"/>
          </a:xfrm>
          <a:custGeom>
            <a:avLst/>
            <a:gdLst/>
            <a:ahLst/>
            <a:cxnLst/>
            <a:rect r="r" b="b" t="t" l="l"/>
            <a:pathLst>
              <a:path h="780546" w="1435786">
                <a:moveTo>
                  <a:pt x="1435786" y="780546"/>
                </a:moveTo>
                <a:lnTo>
                  <a:pt x="0" y="780546"/>
                </a:lnTo>
                <a:lnTo>
                  <a:pt x="0" y="0"/>
                </a:lnTo>
                <a:lnTo>
                  <a:pt x="1435786" y="0"/>
                </a:lnTo>
                <a:lnTo>
                  <a:pt x="1435786" y="78054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6" id="6"/>
          <p:cNvSpPr/>
          <p:nvPr/>
        </p:nvSpPr>
        <p:spPr>
          <a:xfrm flipH="false" flipV="true" rot="8171999">
            <a:off x="5798799" y="7028533"/>
            <a:ext cx="1435786" cy="780546"/>
          </a:xfrm>
          <a:custGeom>
            <a:avLst/>
            <a:gdLst/>
            <a:ahLst/>
            <a:cxnLst/>
            <a:rect r="r" b="b" t="t" l="l"/>
            <a:pathLst>
              <a:path h="780546" w="1435786">
                <a:moveTo>
                  <a:pt x="0" y="780546"/>
                </a:moveTo>
                <a:lnTo>
                  <a:pt x="1435786" y="780546"/>
                </a:lnTo>
                <a:lnTo>
                  <a:pt x="1435786" y="0"/>
                </a:lnTo>
                <a:lnTo>
                  <a:pt x="0" y="0"/>
                </a:lnTo>
                <a:lnTo>
                  <a:pt x="0" y="78054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7" id="7"/>
          <p:cNvSpPr txBox="true"/>
          <p:nvPr/>
        </p:nvSpPr>
        <p:spPr>
          <a:xfrm rot="0">
            <a:off x="6137692" y="3402599"/>
            <a:ext cx="5982885" cy="2856367"/>
          </a:xfrm>
          <a:prstGeom prst="rect">
            <a:avLst/>
          </a:prstGeom>
        </p:spPr>
        <p:txBody>
          <a:bodyPr anchor="t" rtlCol="false" tIns="0" lIns="0" bIns="0" rIns="0">
            <a:spAutoFit/>
          </a:bodyPr>
          <a:lstStyle/>
          <a:p>
            <a:pPr algn="ctr" marL="0" indent="0" lvl="0">
              <a:lnSpc>
                <a:spcPts val="11030"/>
              </a:lnSpc>
            </a:pPr>
            <a:r>
              <a:rPr lang="en-US" sz="10709">
                <a:solidFill>
                  <a:srgbClr val="101010"/>
                </a:solidFill>
                <a:latin typeface="Blosta"/>
                <a:ea typeface="Blosta"/>
                <a:cs typeface="Blosta"/>
                <a:sym typeface="Blosta"/>
              </a:rPr>
              <a:t>GODDESS </a:t>
            </a:r>
            <a:r>
              <a:rPr lang="en-US" sz="10709" strike="noStrike" u="none">
                <a:solidFill>
                  <a:srgbClr val="101010"/>
                </a:solidFill>
                <a:latin typeface="Blosta"/>
                <a:ea typeface="Blosta"/>
                <a:cs typeface="Blosta"/>
                <a:sym typeface="Blosta"/>
              </a:rPr>
              <a:t>MIND MAP</a:t>
            </a:r>
          </a:p>
        </p:txBody>
      </p:sp>
      <p:sp>
        <p:nvSpPr>
          <p:cNvPr name="TextBox 8" id="8"/>
          <p:cNvSpPr txBox="true"/>
          <p:nvPr/>
        </p:nvSpPr>
        <p:spPr>
          <a:xfrm rot="0">
            <a:off x="7021515" y="6387170"/>
            <a:ext cx="4215239" cy="462915"/>
          </a:xfrm>
          <a:prstGeom prst="rect">
            <a:avLst/>
          </a:prstGeom>
        </p:spPr>
        <p:txBody>
          <a:bodyPr anchor="t" rtlCol="false" tIns="0" lIns="0" bIns="0" rIns="0">
            <a:spAutoFit/>
          </a:bodyPr>
          <a:lstStyle/>
          <a:p>
            <a:pPr algn="ctr" marL="0" indent="0" lvl="0">
              <a:lnSpc>
                <a:spcPts val="3899"/>
              </a:lnSpc>
            </a:pPr>
            <a:r>
              <a:rPr lang="en-US" sz="2599" spc="-25">
                <a:solidFill>
                  <a:srgbClr val="040606"/>
                </a:solidFill>
                <a:latin typeface="Now"/>
                <a:ea typeface="Now"/>
                <a:cs typeface="Now"/>
                <a:sym typeface="Now"/>
              </a:rPr>
              <a:t>Goddesss Brain Storm</a:t>
            </a:r>
          </a:p>
        </p:txBody>
      </p:sp>
      <p:sp>
        <p:nvSpPr>
          <p:cNvPr name="Freeform 9" id="9"/>
          <p:cNvSpPr/>
          <p:nvPr/>
        </p:nvSpPr>
        <p:spPr>
          <a:xfrm flipH="false" flipV="false" rot="0">
            <a:off x="2264221" y="414331"/>
            <a:ext cx="1474602" cy="1391488"/>
          </a:xfrm>
          <a:custGeom>
            <a:avLst/>
            <a:gdLst/>
            <a:ahLst/>
            <a:cxnLst/>
            <a:rect r="r" b="b" t="t" l="l"/>
            <a:pathLst>
              <a:path h="1391488" w="1474602">
                <a:moveTo>
                  <a:pt x="0" y="0"/>
                </a:moveTo>
                <a:lnTo>
                  <a:pt x="1474602" y="0"/>
                </a:lnTo>
                <a:lnTo>
                  <a:pt x="1474602" y="1391488"/>
                </a:lnTo>
                <a:lnTo>
                  <a:pt x="0" y="13914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4648508" y="5265240"/>
            <a:ext cx="1474602" cy="1391488"/>
          </a:xfrm>
          <a:custGeom>
            <a:avLst/>
            <a:gdLst/>
            <a:ahLst/>
            <a:cxnLst/>
            <a:rect r="r" b="b" t="t" l="l"/>
            <a:pathLst>
              <a:path h="1391488" w="1474602">
                <a:moveTo>
                  <a:pt x="0" y="0"/>
                </a:moveTo>
                <a:lnTo>
                  <a:pt x="1474601" y="0"/>
                </a:lnTo>
                <a:lnTo>
                  <a:pt x="1474601" y="1391488"/>
                </a:lnTo>
                <a:lnTo>
                  <a:pt x="0" y="13914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905477" y="1845793"/>
            <a:ext cx="4192091" cy="396405"/>
          </a:xfrm>
          <a:prstGeom prst="rect">
            <a:avLst/>
          </a:prstGeom>
        </p:spPr>
        <p:txBody>
          <a:bodyPr anchor="t" rtlCol="false" tIns="0" lIns="0" bIns="0" rIns="0">
            <a:spAutoFit/>
          </a:bodyPr>
          <a:lstStyle/>
          <a:p>
            <a:pPr algn="ctr" marL="0" indent="0" lvl="0">
              <a:lnSpc>
                <a:spcPts val="3342"/>
              </a:lnSpc>
            </a:pPr>
            <a:r>
              <a:rPr lang="en-US" b="true" sz="2199" spc="68">
                <a:solidFill>
                  <a:srgbClr val="040606"/>
                </a:solidFill>
                <a:latin typeface="Now Medium"/>
                <a:ea typeface="Now Medium"/>
                <a:cs typeface="Now Medium"/>
                <a:sym typeface="Now Medium"/>
              </a:rPr>
              <a:t>ELEGANT IDEA</a:t>
            </a:r>
          </a:p>
        </p:txBody>
      </p:sp>
      <p:sp>
        <p:nvSpPr>
          <p:cNvPr name="TextBox 12" id="12"/>
          <p:cNvSpPr txBox="true"/>
          <p:nvPr/>
        </p:nvSpPr>
        <p:spPr>
          <a:xfrm rot="0">
            <a:off x="13312054" y="1845793"/>
            <a:ext cx="4192091" cy="396405"/>
          </a:xfrm>
          <a:prstGeom prst="rect">
            <a:avLst/>
          </a:prstGeom>
        </p:spPr>
        <p:txBody>
          <a:bodyPr anchor="t" rtlCol="false" tIns="0" lIns="0" bIns="0" rIns="0">
            <a:spAutoFit/>
          </a:bodyPr>
          <a:lstStyle/>
          <a:p>
            <a:pPr algn="ctr" marL="0" indent="0" lvl="0">
              <a:lnSpc>
                <a:spcPts val="3342"/>
              </a:lnSpc>
            </a:pPr>
            <a:r>
              <a:rPr lang="en-US" b="true" sz="2199" spc="68">
                <a:solidFill>
                  <a:srgbClr val="040606"/>
                </a:solidFill>
                <a:latin typeface="Now Medium"/>
                <a:ea typeface="Now Medium"/>
                <a:cs typeface="Now Medium"/>
                <a:sym typeface="Now Medium"/>
              </a:rPr>
              <a:t>ARTISTIC IDEA</a:t>
            </a:r>
          </a:p>
        </p:txBody>
      </p:sp>
      <p:sp>
        <p:nvSpPr>
          <p:cNvPr name="TextBox 13" id="13"/>
          <p:cNvSpPr txBox="true"/>
          <p:nvPr/>
        </p:nvSpPr>
        <p:spPr>
          <a:xfrm rot="0">
            <a:off x="905477" y="6718288"/>
            <a:ext cx="4192091" cy="396405"/>
          </a:xfrm>
          <a:prstGeom prst="rect">
            <a:avLst/>
          </a:prstGeom>
        </p:spPr>
        <p:txBody>
          <a:bodyPr anchor="t" rtlCol="false" tIns="0" lIns="0" bIns="0" rIns="0">
            <a:spAutoFit/>
          </a:bodyPr>
          <a:lstStyle/>
          <a:p>
            <a:pPr algn="ctr" marL="0" indent="0" lvl="0">
              <a:lnSpc>
                <a:spcPts val="3342"/>
              </a:lnSpc>
              <a:spcBef>
                <a:spcPct val="0"/>
              </a:spcBef>
            </a:pPr>
            <a:r>
              <a:rPr lang="en-US" b="true" sz="2199" spc="68" strike="noStrike" u="none">
                <a:solidFill>
                  <a:srgbClr val="040606"/>
                </a:solidFill>
                <a:latin typeface="Now Medium"/>
                <a:ea typeface="Now Medium"/>
                <a:cs typeface="Now Medium"/>
                <a:sym typeface="Now Medium"/>
              </a:rPr>
              <a:t>DELICATE IDEA</a:t>
            </a:r>
          </a:p>
        </p:txBody>
      </p:sp>
      <p:sp>
        <p:nvSpPr>
          <p:cNvPr name="TextBox 14" id="14"/>
          <p:cNvSpPr txBox="true"/>
          <p:nvPr/>
        </p:nvSpPr>
        <p:spPr>
          <a:xfrm rot="0">
            <a:off x="13312054" y="6718288"/>
            <a:ext cx="4192091" cy="396405"/>
          </a:xfrm>
          <a:prstGeom prst="rect">
            <a:avLst/>
          </a:prstGeom>
        </p:spPr>
        <p:txBody>
          <a:bodyPr anchor="t" rtlCol="false" tIns="0" lIns="0" bIns="0" rIns="0">
            <a:spAutoFit/>
          </a:bodyPr>
          <a:lstStyle/>
          <a:p>
            <a:pPr algn="ctr" marL="0" indent="0" lvl="0">
              <a:lnSpc>
                <a:spcPts val="3342"/>
              </a:lnSpc>
              <a:spcBef>
                <a:spcPct val="0"/>
              </a:spcBef>
            </a:pPr>
            <a:r>
              <a:rPr lang="en-US" b="true" sz="2199" spc="68" strike="noStrike" u="none">
                <a:solidFill>
                  <a:srgbClr val="040606"/>
                </a:solidFill>
                <a:latin typeface="Now Medium"/>
                <a:ea typeface="Now Medium"/>
                <a:cs typeface="Now Medium"/>
                <a:sym typeface="Now Medium"/>
              </a:rPr>
              <a:t>NICE IDEA</a:t>
            </a:r>
          </a:p>
        </p:txBody>
      </p:sp>
      <p:sp>
        <p:nvSpPr>
          <p:cNvPr name="Freeform 15" id="15"/>
          <p:cNvSpPr/>
          <p:nvPr/>
        </p:nvSpPr>
        <p:spPr>
          <a:xfrm flipH="false" flipV="false" rot="-923548">
            <a:off x="8641500" y="1758941"/>
            <a:ext cx="1005000" cy="1510522"/>
          </a:xfrm>
          <a:custGeom>
            <a:avLst/>
            <a:gdLst/>
            <a:ahLst/>
            <a:cxnLst/>
            <a:rect r="r" b="b" t="t" l="l"/>
            <a:pathLst>
              <a:path h="1510522" w="1005000">
                <a:moveTo>
                  <a:pt x="0" y="0"/>
                </a:moveTo>
                <a:lnTo>
                  <a:pt x="1005000" y="0"/>
                </a:lnTo>
                <a:lnTo>
                  <a:pt x="1005000" y="1510521"/>
                </a:lnTo>
                <a:lnTo>
                  <a:pt x="0" y="15105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14553344" y="324925"/>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9"/>
            <a:stretch>
              <a:fillRect l="0" t="0" r="0" b="0"/>
            </a:stretch>
          </a:blipFill>
        </p:spPr>
      </p:sp>
      <p:sp>
        <p:nvSpPr>
          <p:cNvPr name="Freeform 17" id="17"/>
          <p:cNvSpPr/>
          <p:nvPr/>
        </p:nvSpPr>
        <p:spPr>
          <a:xfrm flipH="false" flipV="false" rot="0">
            <a:off x="2183392" y="5069741"/>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9"/>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3720185" y="4677076"/>
            <a:ext cx="8962062" cy="8502757"/>
          </a:xfrm>
          <a:custGeom>
            <a:avLst/>
            <a:gdLst/>
            <a:ahLst/>
            <a:cxnLst/>
            <a:rect r="r" b="b" t="t" l="l"/>
            <a:pathLst>
              <a:path h="8502757" w="8962062">
                <a:moveTo>
                  <a:pt x="0" y="0"/>
                </a:moveTo>
                <a:lnTo>
                  <a:pt x="8962062" y="0"/>
                </a:lnTo>
                <a:lnTo>
                  <a:pt x="8962062" y="8502757"/>
                </a:lnTo>
                <a:lnTo>
                  <a:pt x="0" y="8502757"/>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5300415">
            <a:off x="700532" y="7651629"/>
            <a:ext cx="9090582" cy="8624690"/>
          </a:xfrm>
          <a:custGeom>
            <a:avLst/>
            <a:gdLst/>
            <a:ahLst/>
            <a:cxnLst/>
            <a:rect r="r" b="b" t="t" l="l"/>
            <a:pathLst>
              <a:path h="8624690" w="9090582">
                <a:moveTo>
                  <a:pt x="0" y="0"/>
                </a:moveTo>
                <a:lnTo>
                  <a:pt x="9090583" y="0"/>
                </a:lnTo>
                <a:lnTo>
                  <a:pt x="9090583" y="8624690"/>
                </a:lnTo>
                <a:lnTo>
                  <a:pt x="0" y="8624690"/>
                </a:lnTo>
                <a:lnTo>
                  <a:pt x="0" y="0"/>
                </a:lnTo>
                <a:close/>
              </a:path>
            </a:pathLst>
          </a:custGeom>
          <a:blipFill>
            <a:blip r:embed="rId3"/>
            <a:stretch>
              <a:fillRect l="0" t="0" r="0" b="0"/>
            </a:stretch>
          </a:blipFill>
        </p:spPr>
      </p:sp>
      <p:sp>
        <p:nvSpPr>
          <p:cNvPr name="Freeform 5" id="5"/>
          <p:cNvSpPr/>
          <p:nvPr/>
        </p:nvSpPr>
        <p:spPr>
          <a:xfrm flipH="false" flipV="false" rot="0">
            <a:off x="7835048" y="8007571"/>
            <a:ext cx="9090582" cy="8624690"/>
          </a:xfrm>
          <a:custGeom>
            <a:avLst/>
            <a:gdLst/>
            <a:ahLst/>
            <a:cxnLst/>
            <a:rect r="r" b="b" t="t" l="l"/>
            <a:pathLst>
              <a:path h="8624690" w="9090582">
                <a:moveTo>
                  <a:pt x="0" y="0"/>
                </a:moveTo>
                <a:lnTo>
                  <a:pt x="9090582" y="0"/>
                </a:lnTo>
                <a:lnTo>
                  <a:pt x="9090582" y="8624690"/>
                </a:lnTo>
                <a:lnTo>
                  <a:pt x="0" y="8624690"/>
                </a:lnTo>
                <a:lnTo>
                  <a:pt x="0" y="0"/>
                </a:lnTo>
                <a:close/>
              </a:path>
            </a:pathLst>
          </a:custGeom>
          <a:blipFill>
            <a:blip r:embed="rId3"/>
            <a:stretch>
              <a:fillRect l="0" t="0" r="0" b="0"/>
            </a:stretch>
          </a:blipFill>
        </p:spPr>
      </p:sp>
      <p:sp>
        <p:nvSpPr>
          <p:cNvPr name="Freeform 6" id="6"/>
          <p:cNvSpPr/>
          <p:nvPr/>
        </p:nvSpPr>
        <p:spPr>
          <a:xfrm flipH="false" flipV="false" rot="-2458172">
            <a:off x="-2397901" y="5079420"/>
            <a:ext cx="7094097" cy="7402536"/>
          </a:xfrm>
          <a:custGeom>
            <a:avLst/>
            <a:gdLst/>
            <a:ahLst/>
            <a:cxnLst/>
            <a:rect r="r" b="b" t="t" l="l"/>
            <a:pathLst>
              <a:path h="7402536" w="7094097">
                <a:moveTo>
                  <a:pt x="0" y="0"/>
                </a:moveTo>
                <a:lnTo>
                  <a:pt x="7094097" y="0"/>
                </a:lnTo>
                <a:lnTo>
                  <a:pt x="7094097" y="7402535"/>
                </a:lnTo>
                <a:lnTo>
                  <a:pt x="0" y="7402535"/>
                </a:lnTo>
                <a:lnTo>
                  <a:pt x="0" y="0"/>
                </a:lnTo>
                <a:close/>
              </a:path>
            </a:pathLst>
          </a:custGeom>
          <a:blipFill>
            <a:blip r:embed="rId4"/>
            <a:stretch>
              <a:fillRect l="0" t="0" r="0" b="0"/>
            </a:stretch>
          </a:blipFill>
          <a:ln cap="sq">
            <a:noFill/>
            <a:prstDash val="solid"/>
            <a:miter/>
          </a:ln>
        </p:spPr>
      </p:sp>
      <p:sp>
        <p:nvSpPr>
          <p:cNvPr name="Freeform 7" id="7"/>
          <p:cNvSpPr/>
          <p:nvPr/>
        </p:nvSpPr>
        <p:spPr>
          <a:xfrm flipH="false" flipV="false" rot="5400000">
            <a:off x="13184114" y="8215051"/>
            <a:ext cx="4406496" cy="3076536"/>
          </a:xfrm>
          <a:custGeom>
            <a:avLst/>
            <a:gdLst/>
            <a:ahLst/>
            <a:cxnLst/>
            <a:rect r="r" b="b" t="t" l="l"/>
            <a:pathLst>
              <a:path h="3076536" w="4406496">
                <a:moveTo>
                  <a:pt x="0" y="0"/>
                </a:moveTo>
                <a:lnTo>
                  <a:pt x="4406496" y="0"/>
                </a:lnTo>
                <a:lnTo>
                  <a:pt x="4406496" y="3076535"/>
                </a:lnTo>
                <a:lnTo>
                  <a:pt x="0" y="3076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6281090">
            <a:off x="1320227" y="7629457"/>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7850222">
            <a:off x="-3447454" y="-2594308"/>
            <a:ext cx="7637434" cy="7246015"/>
          </a:xfrm>
          <a:custGeom>
            <a:avLst/>
            <a:gdLst/>
            <a:ahLst/>
            <a:cxnLst/>
            <a:rect r="r" b="b" t="t" l="l"/>
            <a:pathLst>
              <a:path h="7246015" w="7637434">
                <a:moveTo>
                  <a:pt x="0" y="0"/>
                </a:moveTo>
                <a:lnTo>
                  <a:pt x="7637433" y="0"/>
                </a:lnTo>
                <a:lnTo>
                  <a:pt x="7637433" y="7246016"/>
                </a:lnTo>
                <a:lnTo>
                  <a:pt x="0" y="7246016"/>
                </a:lnTo>
                <a:lnTo>
                  <a:pt x="0" y="0"/>
                </a:lnTo>
                <a:close/>
              </a:path>
            </a:pathLst>
          </a:custGeom>
          <a:blipFill>
            <a:blip r:embed="rId9"/>
            <a:stretch>
              <a:fillRect l="0" t="0" r="0" b="0"/>
            </a:stretch>
          </a:blipFill>
        </p:spPr>
      </p:sp>
      <p:sp>
        <p:nvSpPr>
          <p:cNvPr name="Freeform 10" id="10"/>
          <p:cNvSpPr/>
          <p:nvPr/>
        </p:nvSpPr>
        <p:spPr>
          <a:xfrm flipH="false" flipV="false" rot="5300415">
            <a:off x="1394344" y="-6082814"/>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11" id="11"/>
          <p:cNvSpPr/>
          <p:nvPr/>
        </p:nvSpPr>
        <p:spPr>
          <a:xfrm flipH="false" flipV="false" rot="796355">
            <a:off x="7672657" y="-6251120"/>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12" id="12"/>
          <p:cNvSpPr/>
          <p:nvPr/>
        </p:nvSpPr>
        <p:spPr>
          <a:xfrm flipH="false" flipV="false" rot="-2458172">
            <a:off x="13269556" y="-2398456"/>
            <a:ext cx="7979489" cy="8326423"/>
          </a:xfrm>
          <a:custGeom>
            <a:avLst/>
            <a:gdLst/>
            <a:ahLst/>
            <a:cxnLst/>
            <a:rect r="r" b="b" t="t" l="l"/>
            <a:pathLst>
              <a:path h="8326423" w="7979489">
                <a:moveTo>
                  <a:pt x="0" y="0"/>
                </a:moveTo>
                <a:lnTo>
                  <a:pt x="7979488" y="0"/>
                </a:lnTo>
                <a:lnTo>
                  <a:pt x="7979488" y="8326423"/>
                </a:lnTo>
                <a:lnTo>
                  <a:pt x="0" y="8326423"/>
                </a:lnTo>
                <a:lnTo>
                  <a:pt x="0" y="0"/>
                </a:lnTo>
                <a:close/>
              </a:path>
            </a:pathLst>
          </a:custGeom>
          <a:blipFill>
            <a:blip r:embed="rId10"/>
            <a:stretch>
              <a:fillRect l="0" t="0" r="0" b="0"/>
            </a:stretch>
          </a:blipFill>
          <a:ln cap="sq">
            <a:noFill/>
            <a:prstDash val="solid"/>
            <a:miter/>
          </a:ln>
        </p:spPr>
      </p:sp>
      <p:sp>
        <p:nvSpPr>
          <p:cNvPr name="Freeform 13" id="13"/>
          <p:cNvSpPr/>
          <p:nvPr/>
        </p:nvSpPr>
        <p:spPr>
          <a:xfrm flipH="false" flipV="false" rot="3566418">
            <a:off x="559792" y="-495930"/>
            <a:ext cx="3425615" cy="2534955"/>
          </a:xfrm>
          <a:custGeom>
            <a:avLst/>
            <a:gdLst/>
            <a:ahLst/>
            <a:cxnLst/>
            <a:rect r="r" b="b" t="t" l="l"/>
            <a:pathLst>
              <a:path h="2534955" w="3425615">
                <a:moveTo>
                  <a:pt x="0" y="0"/>
                </a:moveTo>
                <a:lnTo>
                  <a:pt x="3425615" y="0"/>
                </a:lnTo>
                <a:lnTo>
                  <a:pt x="3425615" y="2534956"/>
                </a:lnTo>
                <a:lnTo>
                  <a:pt x="0" y="25349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3258452" y="3468846"/>
            <a:ext cx="11771095" cy="3270542"/>
          </a:xfrm>
          <a:prstGeom prst="rect">
            <a:avLst/>
          </a:prstGeom>
        </p:spPr>
        <p:txBody>
          <a:bodyPr anchor="t" rtlCol="false" tIns="0" lIns="0" bIns="0" rIns="0">
            <a:spAutoFit/>
          </a:bodyPr>
          <a:lstStyle/>
          <a:p>
            <a:pPr algn="ctr" marL="0" indent="0" lvl="0">
              <a:lnSpc>
                <a:spcPts val="26583"/>
              </a:lnSpc>
            </a:pPr>
            <a:r>
              <a:rPr lang="en-US" sz="18988">
                <a:solidFill>
                  <a:srgbClr val="101010"/>
                </a:solidFill>
                <a:latin typeface="Blosta"/>
                <a:ea typeface="Blosta"/>
                <a:cs typeface="Blosta"/>
                <a:sym typeface="Blosta"/>
              </a:rPr>
              <a:t>THANK YOU</a:t>
            </a:r>
          </a:p>
        </p:txBody>
      </p:sp>
      <p:sp>
        <p:nvSpPr>
          <p:cNvPr name="TextBox 15" id="15"/>
          <p:cNvSpPr txBox="true"/>
          <p:nvPr/>
        </p:nvSpPr>
        <p:spPr>
          <a:xfrm rot="0">
            <a:off x="6427662" y="6738613"/>
            <a:ext cx="5779155" cy="2042075"/>
          </a:xfrm>
          <a:prstGeom prst="rect">
            <a:avLst/>
          </a:prstGeom>
        </p:spPr>
        <p:txBody>
          <a:bodyPr anchor="t" rtlCol="false" tIns="0" lIns="0" bIns="0" rIns="0">
            <a:spAutoFit/>
          </a:bodyPr>
          <a:lstStyle/>
          <a:p>
            <a:pPr algn="ctr">
              <a:lnSpc>
                <a:spcPts val="6106"/>
              </a:lnSpc>
              <a:spcBef>
                <a:spcPts val="4579"/>
              </a:spcBef>
            </a:pPr>
            <a:r>
              <a:rPr lang="en-US" sz="3147" spc="-34">
                <a:solidFill>
                  <a:srgbClr val="101010"/>
                </a:solidFill>
                <a:latin typeface="Now"/>
                <a:ea typeface="Now"/>
                <a:cs typeface="Now"/>
                <a:sym typeface="Now"/>
              </a:rPr>
              <a:t>Helen E Dickinson</a:t>
            </a:r>
          </a:p>
          <a:p>
            <a:pPr algn="ctr" marL="0" indent="0" lvl="0">
              <a:lnSpc>
                <a:spcPts val="6106"/>
              </a:lnSpc>
              <a:spcBef>
                <a:spcPts val="4579"/>
              </a:spcBef>
            </a:pPr>
            <a:r>
              <a:rPr lang="en-US" sz="3147" spc="-34">
                <a:solidFill>
                  <a:srgbClr val="101010"/>
                </a:solidFill>
                <a:latin typeface="Now"/>
                <a:ea typeface="Now"/>
                <a:cs typeface="Now"/>
                <a:sym typeface="Now"/>
              </a:rPr>
              <a:t>helenedickinson.co.uk</a:t>
            </a:r>
          </a:p>
        </p:txBody>
      </p:sp>
      <p:sp>
        <p:nvSpPr>
          <p:cNvPr name="Freeform 16" id="16"/>
          <p:cNvSpPr/>
          <p:nvPr/>
        </p:nvSpPr>
        <p:spPr>
          <a:xfrm flipH="false" flipV="false" rot="0">
            <a:off x="8333663" y="2390349"/>
            <a:ext cx="1430175" cy="1570299"/>
          </a:xfrm>
          <a:custGeom>
            <a:avLst/>
            <a:gdLst/>
            <a:ahLst/>
            <a:cxnLst/>
            <a:rect r="r" b="b" t="t" l="l"/>
            <a:pathLst>
              <a:path h="1570299" w="1430175">
                <a:moveTo>
                  <a:pt x="0" y="0"/>
                </a:moveTo>
                <a:lnTo>
                  <a:pt x="1430174" y="0"/>
                </a:lnTo>
                <a:lnTo>
                  <a:pt x="1430174" y="1570299"/>
                </a:lnTo>
                <a:lnTo>
                  <a:pt x="0" y="1570299"/>
                </a:lnTo>
                <a:lnTo>
                  <a:pt x="0" y="0"/>
                </a:lnTo>
                <a:close/>
              </a:path>
            </a:pathLst>
          </a:custGeom>
          <a:blipFill>
            <a:blip r:embed="rId13"/>
            <a:stretch>
              <a:fillRect l="0" t="0" r="0" b="0"/>
            </a:stretch>
          </a:blipFill>
        </p:spPr>
      </p:sp>
      <p:sp>
        <p:nvSpPr>
          <p:cNvPr name="Freeform 17" id="17"/>
          <p:cNvSpPr/>
          <p:nvPr/>
        </p:nvSpPr>
        <p:spPr>
          <a:xfrm flipH="true" flipV="true" rot="8841830">
            <a:off x="14250379" y="-389944"/>
            <a:ext cx="3307438" cy="1371084"/>
          </a:xfrm>
          <a:custGeom>
            <a:avLst/>
            <a:gdLst/>
            <a:ahLst/>
            <a:cxnLst/>
            <a:rect r="r" b="b" t="t" l="l"/>
            <a:pathLst>
              <a:path h="1371084" w="3307438">
                <a:moveTo>
                  <a:pt x="3307439" y="1371083"/>
                </a:moveTo>
                <a:lnTo>
                  <a:pt x="0" y="1371083"/>
                </a:lnTo>
                <a:lnTo>
                  <a:pt x="0" y="0"/>
                </a:lnTo>
                <a:lnTo>
                  <a:pt x="3307439" y="0"/>
                </a:lnTo>
                <a:lnTo>
                  <a:pt x="3307439" y="1371083"/>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8183257">
            <a:off x="8863232" y="-6895599"/>
            <a:ext cx="15038173" cy="14267467"/>
          </a:xfrm>
          <a:custGeom>
            <a:avLst/>
            <a:gdLst/>
            <a:ahLst/>
            <a:cxnLst/>
            <a:rect r="r" b="b" t="t" l="l"/>
            <a:pathLst>
              <a:path h="14267467" w="15038173">
                <a:moveTo>
                  <a:pt x="0" y="0"/>
                </a:moveTo>
                <a:lnTo>
                  <a:pt x="15038173" y="0"/>
                </a:lnTo>
                <a:lnTo>
                  <a:pt x="15038173" y="14267467"/>
                </a:lnTo>
                <a:lnTo>
                  <a:pt x="0" y="14267467"/>
                </a:lnTo>
                <a:lnTo>
                  <a:pt x="0" y="0"/>
                </a:lnTo>
                <a:close/>
              </a:path>
            </a:pathLst>
          </a:custGeom>
          <a:blipFill>
            <a:blip r:embed="rId3"/>
            <a:stretch>
              <a:fillRect l="0" t="0" r="0" b="0"/>
            </a:stretch>
          </a:blipFill>
        </p:spPr>
      </p:sp>
      <p:sp>
        <p:nvSpPr>
          <p:cNvPr name="Freeform 4" id="4"/>
          <p:cNvSpPr/>
          <p:nvPr/>
        </p:nvSpPr>
        <p:spPr>
          <a:xfrm flipH="false" flipV="false" rot="1512385">
            <a:off x="-5594062" y="6791315"/>
            <a:ext cx="14085999" cy="13364092"/>
          </a:xfrm>
          <a:custGeom>
            <a:avLst/>
            <a:gdLst/>
            <a:ahLst/>
            <a:cxnLst/>
            <a:rect r="r" b="b" t="t" l="l"/>
            <a:pathLst>
              <a:path h="13364092" w="14085999">
                <a:moveTo>
                  <a:pt x="0" y="0"/>
                </a:moveTo>
                <a:lnTo>
                  <a:pt x="14085999" y="0"/>
                </a:lnTo>
                <a:lnTo>
                  <a:pt x="14085999" y="13364091"/>
                </a:lnTo>
                <a:lnTo>
                  <a:pt x="0" y="13364091"/>
                </a:lnTo>
                <a:lnTo>
                  <a:pt x="0" y="0"/>
                </a:lnTo>
                <a:close/>
              </a:path>
            </a:pathLst>
          </a:custGeom>
          <a:blipFill>
            <a:blip r:embed="rId4"/>
            <a:stretch>
              <a:fillRect l="0" t="0" r="0" b="0"/>
            </a:stretch>
          </a:blipFill>
        </p:spPr>
      </p:sp>
      <p:sp>
        <p:nvSpPr>
          <p:cNvPr name="Freeform 5" id="5"/>
          <p:cNvSpPr/>
          <p:nvPr/>
        </p:nvSpPr>
        <p:spPr>
          <a:xfrm flipH="false" flipV="false" rot="0">
            <a:off x="-517766" y="6304487"/>
            <a:ext cx="3933407" cy="1022686"/>
          </a:xfrm>
          <a:custGeom>
            <a:avLst/>
            <a:gdLst/>
            <a:ahLst/>
            <a:cxnLst/>
            <a:rect r="r" b="b" t="t" l="l"/>
            <a:pathLst>
              <a:path h="1022686" w="3933407">
                <a:moveTo>
                  <a:pt x="0" y="0"/>
                </a:moveTo>
                <a:lnTo>
                  <a:pt x="3933407" y="0"/>
                </a:lnTo>
                <a:lnTo>
                  <a:pt x="3933407" y="1022686"/>
                </a:lnTo>
                <a:lnTo>
                  <a:pt x="0" y="10226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720809" y="1709075"/>
            <a:ext cx="6946244" cy="964512"/>
          </a:xfrm>
          <a:prstGeom prst="rect">
            <a:avLst/>
          </a:prstGeom>
        </p:spPr>
        <p:txBody>
          <a:bodyPr anchor="t" rtlCol="false" tIns="0" lIns="0" bIns="0" rIns="0">
            <a:spAutoFit/>
          </a:bodyPr>
          <a:lstStyle/>
          <a:p>
            <a:pPr algn="l" marL="0" indent="0" lvl="0">
              <a:lnSpc>
                <a:spcPts val="7936"/>
              </a:lnSpc>
              <a:spcBef>
                <a:spcPct val="0"/>
              </a:spcBef>
            </a:pPr>
            <a:r>
              <a:rPr lang="en-US" sz="5669" spc="266">
                <a:solidFill>
                  <a:srgbClr val="101010"/>
                </a:solidFill>
                <a:latin typeface="Eyesome Script"/>
                <a:ea typeface="Eyesome Script"/>
                <a:cs typeface="Eyesome Script"/>
                <a:sym typeface="Eyesome Script"/>
              </a:rPr>
              <a:t>You The Goddess</a:t>
            </a:r>
          </a:p>
        </p:txBody>
      </p:sp>
      <p:sp>
        <p:nvSpPr>
          <p:cNvPr name="TextBox 7" id="7"/>
          <p:cNvSpPr txBox="true"/>
          <p:nvPr/>
        </p:nvSpPr>
        <p:spPr>
          <a:xfrm rot="0">
            <a:off x="3415641" y="3695112"/>
            <a:ext cx="7560644" cy="3811522"/>
          </a:xfrm>
          <a:prstGeom prst="rect">
            <a:avLst/>
          </a:prstGeom>
        </p:spPr>
        <p:txBody>
          <a:bodyPr anchor="t" rtlCol="false" tIns="0" lIns="0" bIns="0" rIns="0">
            <a:spAutoFit/>
          </a:bodyPr>
          <a:lstStyle/>
          <a:p>
            <a:pPr algn="ctr" marL="0" indent="0" lvl="0">
              <a:lnSpc>
                <a:spcPts val="4368"/>
              </a:lnSpc>
            </a:pPr>
            <a:r>
              <a:rPr lang="en-US" sz="2400">
                <a:solidFill>
                  <a:srgbClr val="2B2B2B"/>
                </a:solidFill>
                <a:latin typeface="Now Light"/>
                <a:ea typeface="Now Light"/>
                <a:cs typeface="Now Light"/>
                <a:sym typeface="Now Light"/>
              </a:rPr>
              <a:t>Sh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who</a:t>
            </a:r>
            <a:r>
              <a:rPr lang="en-US" sz="2400" strike="noStrike" u="none">
                <a:solidFill>
                  <a:srgbClr val="2B2B2B"/>
                </a:solidFill>
                <a:latin typeface="Now Light"/>
                <a:ea typeface="Now Light"/>
                <a:cs typeface="Now Light"/>
                <a:sym typeface="Now Light"/>
              </a:rPr>
              <a:t> is </a:t>
            </a:r>
            <a:r>
              <a:rPr lang="en-US" sz="2400" strike="noStrike" u="none">
                <a:solidFill>
                  <a:srgbClr val="2B2B2B"/>
                </a:solidFill>
                <a:latin typeface="Now Light"/>
                <a:ea typeface="Now Light"/>
                <a:cs typeface="Now Light"/>
                <a:sym typeface="Now Light"/>
              </a:rPr>
              <a:t>p</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we</a:t>
            </a:r>
            <a:r>
              <a:rPr lang="en-US" sz="2400" strike="noStrike" u="none">
                <a:solidFill>
                  <a:srgbClr val="2B2B2B"/>
                </a:solidFill>
                <a:latin typeface="Now Light"/>
                <a:ea typeface="Now Light"/>
                <a:cs typeface="Now Light"/>
                <a:sym typeface="Now Light"/>
              </a:rPr>
              <a:t>r</a:t>
            </a:r>
            <a:r>
              <a:rPr lang="en-US" sz="2400" strike="noStrike" u="none">
                <a:solidFill>
                  <a:srgbClr val="2B2B2B"/>
                </a:solidFill>
                <a:latin typeface="Now Light"/>
                <a:ea typeface="Now Light"/>
                <a:cs typeface="Now Light"/>
                <a:sym typeface="Now Light"/>
              </a:rPr>
              <a:t>ful,</a:t>
            </a:r>
            <a:r>
              <a:rPr lang="en-US" sz="2400" strike="noStrike" u="none">
                <a:solidFill>
                  <a:srgbClr val="2B2B2B"/>
                </a:solidFill>
                <a:latin typeface="Now Light"/>
                <a:ea typeface="Now Light"/>
                <a:cs typeface="Now Light"/>
                <a:sym typeface="Now Light"/>
              </a:rPr>
              <a:t> s</a:t>
            </a:r>
            <a:r>
              <a:rPr lang="en-US" sz="2400" strike="noStrike" u="none">
                <a:solidFill>
                  <a:srgbClr val="2B2B2B"/>
                </a:solidFill>
                <a:latin typeface="Now Light"/>
                <a:ea typeface="Now Light"/>
                <a:cs typeface="Now Light"/>
                <a:sym typeface="Now Light"/>
              </a:rPr>
              <a:t>exu</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l, fe</a:t>
            </a:r>
            <a:r>
              <a:rPr lang="en-US" sz="2400" strike="noStrike" u="none">
                <a:solidFill>
                  <a:srgbClr val="2B2B2B"/>
                </a:solidFill>
                <a:latin typeface="Now Light"/>
                <a:ea typeface="Now Light"/>
                <a:cs typeface="Now Light"/>
                <a:sym typeface="Now Light"/>
              </a:rPr>
              <a:t>m</a:t>
            </a:r>
            <a:r>
              <a:rPr lang="en-US" sz="2400" strike="noStrike" u="none">
                <a:solidFill>
                  <a:srgbClr val="2B2B2B"/>
                </a:solidFill>
                <a:latin typeface="Now Light"/>
                <a:ea typeface="Now Light"/>
                <a:cs typeface="Now Light"/>
                <a:sym typeface="Now Light"/>
              </a:rPr>
              <a:t>inin</a:t>
            </a:r>
            <a:r>
              <a:rPr lang="en-US" sz="2400" strike="noStrike" u="none">
                <a:solidFill>
                  <a:srgbClr val="2B2B2B"/>
                </a:solidFill>
                <a:latin typeface="Now Light"/>
                <a:ea typeface="Now Light"/>
                <a:cs typeface="Now Light"/>
                <a:sym typeface="Now Light"/>
              </a:rPr>
              <a:t>e, </a:t>
            </a:r>
            <a:r>
              <a:rPr lang="en-US" sz="2400" strike="noStrike" u="none">
                <a:solidFill>
                  <a:srgbClr val="2B2B2B"/>
                </a:solidFill>
                <a:latin typeface="Now Light"/>
                <a:ea typeface="Now Light"/>
                <a:cs typeface="Now Light"/>
                <a:sym typeface="Now Light"/>
              </a:rPr>
              <a:t>a warri</a:t>
            </a:r>
            <a:r>
              <a:rPr lang="en-US" sz="2400" strike="noStrike" u="none">
                <a:solidFill>
                  <a:srgbClr val="2B2B2B"/>
                </a:solidFill>
                <a:latin typeface="Now Light"/>
                <a:ea typeface="Now Light"/>
                <a:cs typeface="Now Light"/>
                <a:sym typeface="Now Light"/>
              </a:rPr>
              <a:t>or</a:t>
            </a:r>
            <a:r>
              <a:rPr lang="en-US" sz="2400" strike="noStrike" u="none">
                <a:solidFill>
                  <a:srgbClr val="2B2B2B"/>
                </a:solidFill>
                <a:latin typeface="Now Light"/>
                <a:ea typeface="Now Light"/>
                <a:cs typeface="Now Light"/>
                <a:sym typeface="Now Light"/>
              </a:rPr>
              <a:t>,</a:t>
            </a:r>
            <a:r>
              <a:rPr lang="en-US" sz="2400" strike="noStrike" u="none">
                <a:solidFill>
                  <a:srgbClr val="2B2B2B"/>
                </a:solidFill>
                <a:latin typeface="Now Light"/>
                <a:ea typeface="Now Light"/>
                <a:cs typeface="Now Light"/>
                <a:sym typeface="Now Light"/>
              </a:rPr>
              <a:t> a </a:t>
            </a:r>
            <a:r>
              <a:rPr lang="en-US" sz="2400" strike="noStrike" u="none">
                <a:solidFill>
                  <a:srgbClr val="2B2B2B"/>
                </a:solidFill>
                <a:latin typeface="Now Light"/>
                <a:ea typeface="Now Light"/>
                <a:cs typeface="Now Light"/>
                <a:sym typeface="Now Light"/>
              </a:rPr>
              <a:t>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l</a:t>
            </a:r>
            <a:r>
              <a:rPr lang="en-US" sz="2400" strike="noStrike" u="none">
                <a:solidFill>
                  <a:srgbClr val="2B2B2B"/>
                </a:solidFill>
                <a:latin typeface="Now Light"/>
                <a:ea typeface="Now Light"/>
                <a:cs typeface="Now Light"/>
                <a:sym typeface="Now Light"/>
              </a:rPr>
              <a:t>er</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moth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r,</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l</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ver,</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wif</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s</a:t>
            </a:r>
            <a:r>
              <a:rPr lang="en-US" sz="2400" strike="noStrike" u="none">
                <a:solidFill>
                  <a:srgbClr val="2B2B2B"/>
                </a:solidFill>
                <a:latin typeface="Now Light"/>
                <a:ea typeface="Now Light"/>
                <a:cs typeface="Now Light"/>
                <a:sym typeface="Now Light"/>
              </a:rPr>
              <a:t>ister</a:t>
            </a:r>
            <a:r>
              <a:rPr lang="en-US" sz="2400" strike="noStrike" u="none">
                <a:solidFill>
                  <a:srgbClr val="2B2B2B"/>
                </a:solidFill>
                <a:latin typeface="Now Light"/>
                <a:ea typeface="Now Light"/>
                <a:cs typeface="Now Light"/>
                <a:sym typeface="Now Light"/>
              </a:rPr>
              <a:t>,</a:t>
            </a:r>
            <a:r>
              <a:rPr lang="en-US" sz="2400" strike="noStrike" u="none">
                <a:solidFill>
                  <a:srgbClr val="2B2B2B"/>
                </a:solidFill>
                <a:latin typeface="Now Light"/>
                <a:ea typeface="Now Light"/>
                <a:cs typeface="Now Light"/>
                <a:sym typeface="Now Light"/>
              </a:rPr>
              <a:t> d</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gh</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er.</a:t>
            </a:r>
            <a:r>
              <a:rPr lang="en-US" sz="2400" strike="noStrike" u="none">
                <a:solidFill>
                  <a:srgbClr val="2B2B2B"/>
                </a:solidFill>
                <a:latin typeface="Now Light"/>
                <a:ea typeface="Now Light"/>
                <a:cs typeface="Now Light"/>
                <a:sym typeface="Now Light"/>
              </a:rPr>
              <a:t> </a:t>
            </a:r>
          </a:p>
          <a:p>
            <a:pPr algn="ctr" marL="0" indent="0" lvl="0">
              <a:lnSpc>
                <a:spcPts val="4368"/>
              </a:lnSpc>
            </a:pPr>
            <a:r>
              <a:rPr lang="en-US" sz="2400" strike="noStrike" u="none">
                <a:solidFill>
                  <a:srgbClr val="2B2B2B"/>
                </a:solidFill>
                <a:latin typeface="Now Light"/>
                <a:ea typeface="Now Light"/>
                <a:cs typeface="Now Light"/>
                <a:sym typeface="Now Light"/>
              </a:rPr>
              <a:t>Yo</a:t>
            </a:r>
            <a:r>
              <a:rPr lang="en-US" sz="2400" strike="noStrike" u="none">
                <a:solidFill>
                  <a:srgbClr val="2B2B2B"/>
                </a:solidFill>
                <a:latin typeface="Now Light"/>
                <a:ea typeface="Now Light"/>
                <a:cs typeface="Now Light"/>
                <a:sym typeface="Now Light"/>
              </a:rPr>
              <a:t>u </a:t>
            </a:r>
            <a:r>
              <a:rPr lang="en-US" sz="2400" strike="noStrike" u="none">
                <a:solidFill>
                  <a:srgbClr val="2B2B2B"/>
                </a:solidFill>
                <a:latin typeface="Now Light"/>
                <a:ea typeface="Now Light"/>
                <a:cs typeface="Now Light"/>
                <a:sym typeface="Now Light"/>
              </a:rPr>
              <a:t>wi</a:t>
            </a:r>
            <a:r>
              <a:rPr lang="en-US" sz="2400" strike="noStrike" u="none">
                <a:solidFill>
                  <a:srgbClr val="2B2B2B"/>
                </a:solidFill>
                <a:latin typeface="Now Light"/>
                <a:ea typeface="Now Light"/>
                <a:cs typeface="Now Light"/>
                <a:sym typeface="Now Light"/>
              </a:rPr>
              <a:t>ll </a:t>
            </a:r>
            <a:r>
              <a:rPr lang="en-US" sz="2400" strike="noStrike" u="none">
                <a:solidFill>
                  <a:srgbClr val="2B2B2B"/>
                </a:solidFill>
                <a:latin typeface="Now Light"/>
                <a:ea typeface="Now Light"/>
                <a:cs typeface="Now Light"/>
                <a:sym typeface="Now Light"/>
              </a:rPr>
              <a:t>fi</a:t>
            </a:r>
            <a:r>
              <a:rPr lang="en-US" sz="2400" strike="noStrike" u="none">
                <a:solidFill>
                  <a:srgbClr val="2B2B2B"/>
                </a:solidFill>
                <a:latin typeface="Now Light"/>
                <a:ea typeface="Now Light"/>
                <a:cs typeface="Now Light"/>
                <a:sym typeface="Now Light"/>
              </a:rPr>
              <a:t>n</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th</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 s</a:t>
            </a:r>
            <a:r>
              <a:rPr lang="en-US" sz="2400" strike="noStrike" u="none">
                <a:solidFill>
                  <a:srgbClr val="2B2B2B"/>
                </a:solidFill>
                <a:latin typeface="Now Light"/>
                <a:ea typeface="Now Light"/>
                <a:cs typeface="Now Light"/>
                <a:sym typeface="Now Light"/>
              </a:rPr>
              <a:t>h</a:t>
            </a:r>
            <a:r>
              <a:rPr lang="en-US" sz="2400" strike="noStrike" u="none">
                <a:solidFill>
                  <a:srgbClr val="2B2B2B"/>
                </a:solidFill>
                <a:latin typeface="Now Light"/>
                <a:ea typeface="Now Light"/>
                <a:cs typeface="Now Light"/>
                <a:sym typeface="Now Light"/>
              </a:rPr>
              <a:t>e is </a:t>
            </a:r>
            <a:r>
              <a:rPr lang="en-US" sz="2400" strike="noStrike" u="none">
                <a:solidFill>
                  <a:srgbClr val="2B2B2B"/>
                </a:solidFill>
                <a:latin typeface="Now Light"/>
                <a:ea typeface="Now Light"/>
                <a:cs typeface="Now Light"/>
                <a:sym typeface="Now Light"/>
              </a:rPr>
              <a:t>w</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om,</a:t>
            </a:r>
            <a:r>
              <a:rPr lang="en-US" sz="2400" strike="noStrike" u="none">
                <a:solidFill>
                  <a:srgbClr val="2B2B2B"/>
                </a:solidFill>
                <a:latin typeface="Now Light"/>
                <a:ea typeface="Now Light"/>
                <a:cs typeface="Now Light"/>
                <a:sym typeface="Now Light"/>
              </a:rPr>
              <a:t> in</a:t>
            </a:r>
            <a:r>
              <a:rPr lang="en-US" sz="2400" strike="noStrike" u="none">
                <a:solidFill>
                  <a:srgbClr val="2B2B2B"/>
                </a:solidFill>
                <a:latin typeface="Now Light"/>
                <a:ea typeface="Now Light"/>
                <a:cs typeface="Now Light"/>
                <a:sym typeface="Now Light"/>
              </a:rPr>
              <a:t>noc</a:t>
            </a:r>
            <a:r>
              <a:rPr lang="en-US" sz="2400" strike="noStrike" u="none">
                <a:solidFill>
                  <a:srgbClr val="2B2B2B"/>
                </a:solidFill>
                <a:latin typeface="Now Light"/>
                <a:ea typeface="Now Light"/>
                <a:cs typeface="Now Light"/>
                <a:sym typeface="Now Light"/>
              </a:rPr>
              <a:t>ent</a:t>
            </a:r>
            <a:r>
              <a:rPr lang="en-US" sz="2400" strike="noStrike" u="none">
                <a:solidFill>
                  <a:srgbClr val="2B2B2B"/>
                </a:solidFill>
                <a:latin typeface="Now Light"/>
                <a:ea typeface="Now Light"/>
                <a:cs typeface="Now Light"/>
                <a:sym typeface="Now Light"/>
              </a:rPr>
              <a:t>, yo</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ng,</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l</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tim</a:t>
            </a:r>
            <a:r>
              <a:rPr lang="en-US" sz="2400" strike="noStrike" u="none">
                <a:solidFill>
                  <a:srgbClr val="2B2B2B"/>
                </a:solidFill>
                <a:latin typeface="Now Light"/>
                <a:ea typeface="Now Light"/>
                <a:cs typeface="Now Light"/>
                <a:sym typeface="Now Light"/>
              </a:rPr>
              <a:t>el</a:t>
            </a:r>
            <a:r>
              <a:rPr lang="en-US" sz="2400" strike="noStrike" u="none">
                <a:solidFill>
                  <a:srgbClr val="2B2B2B"/>
                </a:solidFill>
                <a:latin typeface="Now Light"/>
                <a:ea typeface="Now Light"/>
                <a:cs typeface="Now Light"/>
                <a:sym typeface="Now Light"/>
              </a:rPr>
              <a:t>ess,</a:t>
            </a:r>
            <a:r>
              <a:rPr lang="en-US" sz="2400" strike="noStrike" u="none">
                <a:solidFill>
                  <a:srgbClr val="2B2B2B"/>
                </a:solidFill>
                <a:latin typeface="Now Light"/>
                <a:ea typeface="Now Light"/>
                <a:cs typeface="Now Light"/>
                <a:sym typeface="Now Light"/>
              </a:rPr>
              <a:t> da</a:t>
            </a:r>
            <a:r>
              <a:rPr lang="en-US" sz="2400" strike="noStrike" u="none">
                <a:solidFill>
                  <a:srgbClr val="2B2B2B"/>
                </a:solidFill>
                <a:latin typeface="Now Light"/>
                <a:ea typeface="Now Light"/>
                <a:cs typeface="Now Light"/>
                <a:sym typeface="Now Light"/>
              </a:rPr>
              <a:t>rk,</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pal</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ye</a:t>
            </a:r>
            <a:r>
              <a:rPr lang="en-US" sz="2400" strike="noStrike" u="none">
                <a:solidFill>
                  <a:srgbClr val="2B2B2B"/>
                </a:solidFill>
                <a:latin typeface="Now Light"/>
                <a:ea typeface="Now Light"/>
                <a:cs typeface="Now Light"/>
                <a:sym typeface="Now Light"/>
              </a:rPr>
              <a:t>ll</a:t>
            </a:r>
            <a:r>
              <a:rPr lang="en-US" sz="2400" strike="noStrike" u="none">
                <a:solidFill>
                  <a:srgbClr val="2B2B2B"/>
                </a:solidFill>
                <a:latin typeface="Now Light"/>
                <a:ea typeface="Now Light"/>
                <a:cs typeface="Now Light"/>
                <a:sym typeface="Now Light"/>
              </a:rPr>
              <a:t>ow,</a:t>
            </a:r>
            <a:r>
              <a:rPr lang="en-US" sz="2400" strike="noStrike" u="none">
                <a:solidFill>
                  <a:srgbClr val="2B2B2B"/>
                </a:solidFill>
                <a:latin typeface="Now Light"/>
                <a:ea typeface="Now Light"/>
                <a:cs typeface="Now Light"/>
                <a:sym typeface="Now Light"/>
              </a:rPr>
              <a:t> r</a:t>
            </a:r>
            <a:r>
              <a:rPr lang="en-US" sz="2400" strike="noStrike" u="none">
                <a:solidFill>
                  <a:srgbClr val="2B2B2B"/>
                </a:solidFill>
                <a:latin typeface="Now Light"/>
                <a:ea typeface="Now Light"/>
                <a:cs typeface="Now Light"/>
                <a:sym typeface="Now Light"/>
              </a:rPr>
              <a:t>ed,</a:t>
            </a:r>
            <a:r>
              <a:rPr lang="en-US" sz="2400" strike="noStrike" u="none">
                <a:solidFill>
                  <a:srgbClr val="2B2B2B"/>
                </a:solidFill>
                <a:latin typeface="Now Light"/>
                <a:ea typeface="Now Light"/>
                <a:cs typeface="Now Light"/>
                <a:sym typeface="Now Light"/>
              </a:rPr>
              <a:t> s</a:t>
            </a:r>
            <a:r>
              <a:rPr lang="en-US" sz="2400" strike="noStrike" u="none">
                <a:solidFill>
                  <a:srgbClr val="2B2B2B"/>
                </a:solidFill>
                <a:latin typeface="Now Light"/>
                <a:ea typeface="Now Light"/>
                <a:cs typeface="Now Light"/>
                <a:sym typeface="Now Light"/>
              </a:rPr>
              <a:t>kinny, o</a:t>
            </a:r>
            <a:r>
              <a:rPr lang="en-US" sz="2400" strike="noStrike" u="none">
                <a:solidFill>
                  <a:srgbClr val="2B2B2B"/>
                </a:solidFill>
                <a:latin typeface="Now Light"/>
                <a:ea typeface="Now Light"/>
                <a:cs typeface="Now Light"/>
                <a:sym typeface="Now Light"/>
              </a:rPr>
              <a:t>r </a:t>
            </a:r>
            <a:r>
              <a:rPr lang="en-US" sz="2400" strike="noStrike" u="none">
                <a:solidFill>
                  <a:srgbClr val="2B2B2B"/>
                </a:solidFill>
                <a:latin typeface="Now Light"/>
                <a:ea typeface="Now Light"/>
                <a:cs typeface="Now Light"/>
                <a:sym typeface="Now Light"/>
              </a:rPr>
              <a:t>vol</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p</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us.</a:t>
            </a:r>
            <a:r>
              <a:rPr lang="en-US" sz="2400" strike="noStrike" u="none">
                <a:solidFill>
                  <a:srgbClr val="2B2B2B"/>
                </a:solidFill>
                <a:latin typeface="Now Light"/>
                <a:ea typeface="Now Light"/>
                <a:cs typeface="Now Light"/>
                <a:sym typeface="Now Light"/>
              </a:rPr>
              <a:t> </a:t>
            </a:r>
          </a:p>
          <a:p>
            <a:pPr algn="ctr" marL="0" indent="0" lvl="0">
              <a:lnSpc>
                <a:spcPts val="4368"/>
              </a:lnSpc>
            </a:pPr>
            <a:r>
              <a:rPr lang="en-US" sz="2400" strike="noStrike" u="none">
                <a:solidFill>
                  <a:srgbClr val="2B2B2B"/>
                </a:solidFill>
                <a:latin typeface="Now Light"/>
                <a:ea typeface="Now Light"/>
                <a:cs typeface="Now Light"/>
                <a:sym typeface="Now Light"/>
              </a:rPr>
              <a:t>Sh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is yo</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a:t>
            </a:r>
          </a:p>
          <a:p>
            <a:pPr algn="ctr" marL="0" indent="0" lvl="0">
              <a:lnSpc>
                <a:spcPts val="4368"/>
              </a:lnSpc>
            </a:pPr>
          </a:p>
        </p:txBody>
      </p:sp>
      <p:sp>
        <p:nvSpPr>
          <p:cNvPr name="Freeform 8" id="8"/>
          <p:cNvSpPr/>
          <p:nvPr/>
        </p:nvSpPr>
        <p:spPr>
          <a:xfrm flipH="false" flipV="false" rot="0">
            <a:off x="574044" y="829522"/>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7"/>
            <a:stretch>
              <a:fillRect l="0" t="0" r="0" b="0"/>
            </a:stretch>
          </a:blipFill>
        </p:spPr>
      </p:sp>
      <p:sp>
        <p:nvSpPr>
          <p:cNvPr name="Freeform 9" id="9"/>
          <p:cNvSpPr/>
          <p:nvPr/>
        </p:nvSpPr>
        <p:spPr>
          <a:xfrm flipH="false" flipV="false" rot="0">
            <a:off x="11962416" y="7688001"/>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7"/>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3720185" y="4677076"/>
            <a:ext cx="8962062" cy="8502757"/>
          </a:xfrm>
          <a:custGeom>
            <a:avLst/>
            <a:gdLst/>
            <a:ahLst/>
            <a:cxnLst/>
            <a:rect r="r" b="b" t="t" l="l"/>
            <a:pathLst>
              <a:path h="8502757" w="8962062">
                <a:moveTo>
                  <a:pt x="0" y="0"/>
                </a:moveTo>
                <a:lnTo>
                  <a:pt x="8962062" y="0"/>
                </a:lnTo>
                <a:lnTo>
                  <a:pt x="8962062" y="8502757"/>
                </a:lnTo>
                <a:lnTo>
                  <a:pt x="0" y="8502757"/>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5300415">
            <a:off x="925595" y="6882573"/>
            <a:ext cx="9090582" cy="8624690"/>
          </a:xfrm>
          <a:custGeom>
            <a:avLst/>
            <a:gdLst/>
            <a:ahLst/>
            <a:cxnLst/>
            <a:rect r="r" b="b" t="t" l="l"/>
            <a:pathLst>
              <a:path h="8624690" w="9090582">
                <a:moveTo>
                  <a:pt x="0" y="0"/>
                </a:moveTo>
                <a:lnTo>
                  <a:pt x="9090582" y="0"/>
                </a:lnTo>
                <a:lnTo>
                  <a:pt x="9090582" y="8624690"/>
                </a:lnTo>
                <a:lnTo>
                  <a:pt x="0" y="8624690"/>
                </a:lnTo>
                <a:lnTo>
                  <a:pt x="0" y="0"/>
                </a:lnTo>
                <a:close/>
              </a:path>
            </a:pathLst>
          </a:custGeom>
          <a:blipFill>
            <a:blip r:embed="rId3"/>
            <a:stretch>
              <a:fillRect l="0" t="0" r="0" b="0"/>
            </a:stretch>
          </a:blipFill>
        </p:spPr>
      </p:sp>
      <p:sp>
        <p:nvSpPr>
          <p:cNvPr name="Freeform 5" id="5"/>
          <p:cNvSpPr/>
          <p:nvPr/>
        </p:nvSpPr>
        <p:spPr>
          <a:xfrm flipH="false" flipV="false" rot="0">
            <a:off x="7835048" y="7126705"/>
            <a:ext cx="9090582" cy="8624690"/>
          </a:xfrm>
          <a:custGeom>
            <a:avLst/>
            <a:gdLst/>
            <a:ahLst/>
            <a:cxnLst/>
            <a:rect r="r" b="b" t="t" l="l"/>
            <a:pathLst>
              <a:path h="8624690" w="9090582">
                <a:moveTo>
                  <a:pt x="0" y="0"/>
                </a:moveTo>
                <a:lnTo>
                  <a:pt x="9090582" y="0"/>
                </a:lnTo>
                <a:lnTo>
                  <a:pt x="9090582" y="8624691"/>
                </a:lnTo>
                <a:lnTo>
                  <a:pt x="0" y="8624691"/>
                </a:lnTo>
                <a:lnTo>
                  <a:pt x="0" y="0"/>
                </a:lnTo>
                <a:close/>
              </a:path>
            </a:pathLst>
          </a:custGeom>
          <a:blipFill>
            <a:blip r:embed="rId3"/>
            <a:stretch>
              <a:fillRect l="0" t="0" r="0" b="0"/>
            </a:stretch>
          </a:blipFill>
        </p:spPr>
      </p:sp>
      <p:sp>
        <p:nvSpPr>
          <p:cNvPr name="Freeform 6" id="6"/>
          <p:cNvSpPr/>
          <p:nvPr/>
        </p:nvSpPr>
        <p:spPr>
          <a:xfrm flipH="false" flipV="false" rot="-2458172">
            <a:off x="-2238145" y="4919664"/>
            <a:ext cx="7094097" cy="7402536"/>
          </a:xfrm>
          <a:custGeom>
            <a:avLst/>
            <a:gdLst/>
            <a:ahLst/>
            <a:cxnLst/>
            <a:rect r="r" b="b" t="t" l="l"/>
            <a:pathLst>
              <a:path h="7402536" w="7094097">
                <a:moveTo>
                  <a:pt x="0" y="0"/>
                </a:moveTo>
                <a:lnTo>
                  <a:pt x="7094097" y="0"/>
                </a:lnTo>
                <a:lnTo>
                  <a:pt x="7094097" y="7402536"/>
                </a:lnTo>
                <a:lnTo>
                  <a:pt x="0" y="7402536"/>
                </a:lnTo>
                <a:lnTo>
                  <a:pt x="0" y="0"/>
                </a:lnTo>
                <a:close/>
              </a:path>
            </a:pathLst>
          </a:custGeom>
          <a:blipFill>
            <a:blip r:embed="rId4"/>
            <a:stretch>
              <a:fillRect l="0" t="0" r="0" b="0"/>
            </a:stretch>
          </a:blipFill>
          <a:ln cap="sq">
            <a:noFill/>
            <a:prstDash val="solid"/>
            <a:miter/>
          </a:ln>
        </p:spPr>
      </p:sp>
      <p:sp>
        <p:nvSpPr>
          <p:cNvPr name="Freeform 7" id="7"/>
          <p:cNvSpPr/>
          <p:nvPr/>
        </p:nvSpPr>
        <p:spPr>
          <a:xfrm flipH="false" flipV="false" rot="5400000">
            <a:off x="13184114" y="8215051"/>
            <a:ext cx="4406496" cy="3076536"/>
          </a:xfrm>
          <a:custGeom>
            <a:avLst/>
            <a:gdLst/>
            <a:ahLst/>
            <a:cxnLst/>
            <a:rect r="r" b="b" t="t" l="l"/>
            <a:pathLst>
              <a:path h="3076536" w="4406496">
                <a:moveTo>
                  <a:pt x="0" y="0"/>
                </a:moveTo>
                <a:lnTo>
                  <a:pt x="4406496" y="0"/>
                </a:lnTo>
                <a:lnTo>
                  <a:pt x="4406496" y="3076535"/>
                </a:lnTo>
                <a:lnTo>
                  <a:pt x="0" y="30765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6281090">
            <a:off x="1320227" y="7629457"/>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7850222">
            <a:off x="-3065975" y="-2354634"/>
            <a:ext cx="7637434" cy="7246015"/>
          </a:xfrm>
          <a:custGeom>
            <a:avLst/>
            <a:gdLst/>
            <a:ahLst/>
            <a:cxnLst/>
            <a:rect r="r" b="b" t="t" l="l"/>
            <a:pathLst>
              <a:path h="7246015" w="7637434">
                <a:moveTo>
                  <a:pt x="0" y="0"/>
                </a:moveTo>
                <a:lnTo>
                  <a:pt x="7637434" y="0"/>
                </a:lnTo>
                <a:lnTo>
                  <a:pt x="7637434" y="7246016"/>
                </a:lnTo>
                <a:lnTo>
                  <a:pt x="0" y="7246016"/>
                </a:lnTo>
                <a:lnTo>
                  <a:pt x="0" y="0"/>
                </a:lnTo>
                <a:close/>
              </a:path>
            </a:pathLst>
          </a:custGeom>
          <a:blipFill>
            <a:blip r:embed="rId9"/>
            <a:stretch>
              <a:fillRect l="0" t="0" r="0" b="0"/>
            </a:stretch>
          </a:blipFill>
        </p:spPr>
      </p:sp>
      <p:sp>
        <p:nvSpPr>
          <p:cNvPr name="Freeform 10" id="10"/>
          <p:cNvSpPr/>
          <p:nvPr/>
        </p:nvSpPr>
        <p:spPr>
          <a:xfrm flipH="false" flipV="false" rot="5300415">
            <a:off x="1429845" y="-5363589"/>
            <a:ext cx="9122123" cy="8654614"/>
          </a:xfrm>
          <a:custGeom>
            <a:avLst/>
            <a:gdLst/>
            <a:ahLst/>
            <a:cxnLst/>
            <a:rect r="r" b="b" t="t" l="l"/>
            <a:pathLst>
              <a:path h="8654614" w="9122123">
                <a:moveTo>
                  <a:pt x="0" y="0"/>
                </a:moveTo>
                <a:lnTo>
                  <a:pt x="9122123" y="0"/>
                </a:lnTo>
                <a:lnTo>
                  <a:pt x="9122123" y="8654615"/>
                </a:lnTo>
                <a:lnTo>
                  <a:pt x="0" y="8654615"/>
                </a:lnTo>
                <a:lnTo>
                  <a:pt x="0" y="0"/>
                </a:lnTo>
                <a:close/>
              </a:path>
            </a:pathLst>
          </a:custGeom>
          <a:blipFill>
            <a:blip r:embed="rId3"/>
            <a:stretch>
              <a:fillRect l="0" t="0" r="0" b="0"/>
            </a:stretch>
          </a:blipFill>
        </p:spPr>
      </p:sp>
      <p:sp>
        <p:nvSpPr>
          <p:cNvPr name="Freeform 11" id="11"/>
          <p:cNvSpPr/>
          <p:nvPr/>
        </p:nvSpPr>
        <p:spPr>
          <a:xfrm flipH="false" flipV="false" rot="796355">
            <a:off x="7819277" y="-5363589"/>
            <a:ext cx="9122123" cy="8654614"/>
          </a:xfrm>
          <a:custGeom>
            <a:avLst/>
            <a:gdLst/>
            <a:ahLst/>
            <a:cxnLst/>
            <a:rect r="r" b="b" t="t" l="l"/>
            <a:pathLst>
              <a:path h="8654614" w="9122123">
                <a:moveTo>
                  <a:pt x="0" y="0"/>
                </a:moveTo>
                <a:lnTo>
                  <a:pt x="9122123" y="0"/>
                </a:lnTo>
                <a:lnTo>
                  <a:pt x="9122123" y="8654615"/>
                </a:lnTo>
                <a:lnTo>
                  <a:pt x="0" y="8654615"/>
                </a:lnTo>
                <a:lnTo>
                  <a:pt x="0" y="0"/>
                </a:lnTo>
                <a:close/>
              </a:path>
            </a:pathLst>
          </a:custGeom>
          <a:blipFill>
            <a:blip r:embed="rId3"/>
            <a:stretch>
              <a:fillRect l="0" t="0" r="0" b="0"/>
            </a:stretch>
          </a:blipFill>
        </p:spPr>
      </p:sp>
      <p:sp>
        <p:nvSpPr>
          <p:cNvPr name="Freeform 12" id="12"/>
          <p:cNvSpPr/>
          <p:nvPr/>
        </p:nvSpPr>
        <p:spPr>
          <a:xfrm flipH="false" flipV="false" rot="-2458172">
            <a:off x="12935886" y="-1990192"/>
            <a:ext cx="7979489" cy="8326423"/>
          </a:xfrm>
          <a:custGeom>
            <a:avLst/>
            <a:gdLst/>
            <a:ahLst/>
            <a:cxnLst/>
            <a:rect r="r" b="b" t="t" l="l"/>
            <a:pathLst>
              <a:path h="8326423" w="7979489">
                <a:moveTo>
                  <a:pt x="0" y="0"/>
                </a:moveTo>
                <a:lnTo>
                  <a:pt x="7979488" y="0"/>
                </a:lnTo>
                <a:lnTo>
                  <a:pt x="7979488" y="8326423"/>
                </a:lnTo>
                <a:lnTo>
                  <a:pt x="0" y="8326423"/>
                </a:lnTo>
                <a:lnTo>
                  <a:pt x="0" y="0"/>
                </a:lnTo>
                <a:close/>
              </a:path>
            </a:pathLst>
          </a:custGeom>
          <a:blipFill>
            <a:blip r:embed="rId10"/>
            <a:stretch>
              <a:fillRect l="0" t="0" r="0" b="0"/>
            </a:stretch>
          </a:blipFill>
          <a:ln cap="sq">
            <a:noFill/>
            <a:prstDash val="solid"/>
            <a:miter/>
          </a:ln>
        </p:spPr>
      </p:sp>
      <p:sp>
        <p:nvSpPr>
          <p:cNvPr name="Freeform 13" id="13"/>
          <p:cNvSpPr/>
          <p:nvPr/>
        </p:nvSpPr>
        <p:spPr>
          <a:xfrm flipH="false" flipV="false" rot="3566418">
            <a:off x="559792" y="-495930"/>
            <a:ext cx="3425615" cy="2534955"/>
          </a:xfrm>
          <a:custGeom>
            <a:avLst/>
            <a:gdLst/>
            <a:ahLst/>
            <a:cxnLst/>
            <a:rect r="r" b="b" t="t" l="l"/>
            <a:pathLst>
              <a:path h="2534955" w="3425615">
                <a:moveTo>
                  <a:pt x="0" y="0"/>
                </a:moveTo>
                <a:lnTo>
                  <a:pt x="3425615" y="0"/>
                </a:lnTo>
                <a:lnTo>
                  <a:pt x="3425615" y="2534956"/>
                </a:lnTo>
                <a:lnTo>
                  <a:pt x="0" y="25349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2009411" y="3262484"/>
            <a:ext cx="14078677" cy="2855237"/>
          </a:xfrm>
          <a:prstGeom prst="rect">
            <a:avLst/>
          </a:prstGeom>
        </p:spPr>
        <p:txBody>
          <a:bodyPr anchor="t" rtlCol="false" tIns="0" lIns="0" bIns="0" rIns="0">
            <a:spAutoFit/>
          </a:bodyPr>
          <a:lstStyle/>
          <a:p>
            <a:pPr algn="ctr" marL="0" indent="0" lvl="0">
              <a:lnSpc>
                <a:spcPts val="23224"/>
              </a:lnSpc>
            </a:pPr>
            <a:r>
              <a:rPr lang="en-US" sz="16589">
                <a:solidFill>
                  <a:srgbClr val="101010"/>
                </a:solidFill>
                <a:latin typeface="Blosta"/>
                <a:ea typeface="Blosta"/>
                <a:cs typeface="Blosta"/>
                <a:sym typeface="Blosta"/>
              </a:rPr>
              <a:t>DEVELOPMENT</a:t>
            </a:r>
          </a:p>
        </p:txBody>
      </p:sp>
      <p:sp>
        <p:nvSpPr>
          <p:cNvPr name="Freeform 15" id="15"/>
          <p:cNvSpPr/>
          <p:nvPr/>
        </p:nvSpPr>
        <p:spPr>
          <a:xfrm flipH="true" flipV="true" rot="8841830">
            <a:off x="14250379" y="-389944"/>
            <a:ext cx="3307438" cy="1371084"/>
          </a:xfrm>
          <a:custGeom>
            <a:avLst/>
            <a:gdLst/>
            <a:ahLst/>
            <a:cxnLst/>
            <a:rect r="r" b="b" t="t" l="l"/>
            <a:pathLst>
              <a:path h="1371084" w="3307438">
                <a:moveTo>
                  <a:pt x="3307439" y="1371083"/>
                </a:moveTo>
                <a:lnTo>
                  <a:pt x="0" y="1371083"/>
                </a:lnTo>
                <a:lnTo>
                  <a:pt x="0" y="0"/>
                </a:lnTo>
                <a:lnTo>
                  <a:pt x="3307439" y="0"/>
                </a:lnTo>
                <a:lnTo>
                  <a:pt x="3307439" y="1371083"/>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5477879">
            <a:off x="8972524" y="2484828"/>
            <a:ext cx="361546" cy="7364821"/>
          </a:xfrm>
          <a:custGeom>
            <a:avLst/>
            <a:gdLst/>
            <a:ahLst/>
            <a:cxnLst/>
            <a:rect r="r" b="b" t="t" l="l"/>
            <a:pathLst>
              <a:path h="7364821" w="361546">
                <a:moveTo>
                  <a:pt x="0" y="0"/>
                </a:moveTo>
                <a:lnTo>
                  <a:pt x="361545" y="0"/>
                </a:lnTo>
                <a:lnTo>
                  <a:pt x="361545" y="7364821"/>
                </a:lnTo>
                <a:lnTo>
                  <a:pt x="0" y="736482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4434589" y="4214815"/>
            <a:ext cx="8962062" cy="8502757"/>
          </a:xfrm>
          <a:custGeom>
            <a:avLst/>
            <a:gdLst/>
            <a:ahLst/>
            <a:cxnLst/>
            <a:rect r="r" b="b" t="t" l="l"/>
            <a:pathLst>
              <a:path h="8502757" w="8962062">
                <a:moveTo>
                  <a:pt x="0" y="0"/>
                </a:moveTo>
                <a:lnTo>
                  <a:pt x="8962062" y="0"/>
                </a:lnTo>
                <a:lnTo>
                  <a:pt x="8962062" y="8502756"/>
                </a:lnTo>
                <a:lnTo>
                  <a:pt x="0" y="8502756"/>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5300415">
            <a:off x="140215" y="8267977"/>
            <a:ext cx="9090582" cy="8624690"/>
          </a:xfrm>
          <a:custGeom>
            <a:avLst/>
            <a:gdLst/>
            <a:ahLst/>
            <a:cxnLst/>
            <a:rect r="r" b="b" t="t" l="l"/>
            <a:pathLst>
              <a:path h="8624690" w="9090582">
                <a:moveTo>
                  <a:pt x="0" y="0"/>
                </a:moveTo>
                <a:lnTo>
                  <a:pt x="9090583" y="0"/>
                </a:lnTo>
                <a:lnTo>
                  <a:pt x="9090583" y="8624691"/>
                </a:lnTo>
                <a:lnTo>
                  <a:pt x="0" y="8624691"/>
                </a:lnTo>
                <a:lnTo>
                  <a:pt x="0" y="0"/>
                </a:lnTo>
                <a:close/>
              </a:path>
            </a:pathLst>
          </a:custGeom>
          <a:blipFill>
            <a:blip r:embed="rId3"/>
            <a:stretch>
              <a:fillRect l="0" t="0" r="0" b="0"/>
            </a:stretch>
          </a:blipFill>
        </p:spPr>
      </p:sp>
      <p:sp>
        <p:nvSpPr>
          <p:cNvPr name="Freeform 5" id="5"/>
          <p:cNvSpPr/>
          <p:nvPr/>
        </p:nvSpPr>
        <p:spPr>
          <a:xfrm flipH="false" flipV="false" rot="-9800936">
            <a:off x="5201876" y="7265813"/>
            <a:ext cx="10987262" cy="10424165"/>
          </a:xfrm>
          <a:custGeom>
            <a:avLst/>
            <a:gdLst/>
            <a:ahLst/>
            <a:cxnLst/>
            <a:rect r="r" b="b" t="t" l="l"/>
            <a:pathLst>
              <a:path h="10424165" w="10987262">
                <a:moveTo>
                  <a:pt x="0" y="0"/>
                </a:moveTo>
                <a:lnTo>
                  <a:pt x="10987263" y="0"/>
                </a:lnTo>
                <a:lnTo>
                  <a:pt x="10987263" y="10424165"/>
                </a:lnTo>
                <a:lnTo>
                  <a:pt x="0" y="10424165"/>
                </a:lnTo>
                <a:lnTo>
                  <a:pt x="0" y="0"/>
                </a:lnTo>
                <a:close/>
              </a:path>
            </a:pathLst>
          </a:custGeom>
          <a:blipFill>
            <a:blip r:embed="rId3"/>
            <a:stretch>
              <a:fillRect l="0" t="0" r="0" b="0"/>
            </a:stretch>
          </a:blipFill>
        </p:spPr>
      </p:sp>
      <p:sp>
        <p:nvSpPr>
          <p:cNvPr name="Freeform 6" id="6"/>
          <p:cNvSpPr/>
          <p:nvPr/>
        </p:nvSpPr>
        <p:spPr>
          <a:xfrm flipH="false" flipV="false" rot="-2458172">
            <a:off x="-3042265" y="5163467"/>
            <a:ext cx="7094097" cy="7402536"/>
          </a:xfrm>
          <a:custGeom>
            <a:avLst/>
            <a:gdLst/>
            <a:ahLst/>
            <a:cxnLst/>
            <a:rect r="r" b="b" t="t" l="l"/>
            <a:pathLst>
              <a:path h="7402536" w="7094097">
                <a:moveTo>
                  <a:pt x="0" y="0"/>
                </a:moveTo>
                <a:lnTo>
                  <a:pt x="7094097" y="0"/>
                </a:lnTo>
                <a:lnTo>
                  <a:pt x="7094097" y="7402536"/>
                </a:lnTo>
                <a:lnTo>
                  <a:pt x="0" y="7402536"/>
                </a:lnTo>
                <a:lnTo>
                  <a:pt x="0" y="0"/>
                </a:lnTo>
                <a:close/>
              </a:path>
            </a:pathLst>
          </a:custGeom>
          <a:blipFill>
            <a:blip r:embed="rId4"/>
            <a:stretch>
              <a:fillRect l="0" t="0" r="0" b="0"/>
            </a:stretch>
          </a:blipFill>
          <a:ln cap="sq">
            <a:noFill/>
            <a:prstDash val="solid"/>
            <a:miter/>
          </a:ln>
        </p:spPr>
      </p:sp>
      <p:sp>
        <p:nvSpPr>
          <p:cNvPr name="Freeform 7" id="7"/>
          <p:cNvSpPr/>
          <p:nvPr/>
        </p:nvSpPr>
        <p:spPr>
          <a:xfrm flipH="false" flipV="false" rot="5400000">
            <a:off x="13576336" y="8831399"/>
            <a:ext cx="4406496" cy="3076536"/>
          </a:xfrm>
          <a:custGeom>
            <a:avLst/>
            <a:gdLst/>
            <a:ahLst/>
            <a:cxnLst/>
            <a:rect r="r" b="b" t="t" l="l"/>
            <a:pathLst>
              <a:path h="3076536" w="4406496">
                <a:moveTo>
                  <a:pt x="0" y="0"/>
                </a:moveTo>
                <a:lnTo>
                  <a:pt x="4406496" y="0"/>
                </a:lnTo>
                <a:lnTo>
                  <a:pt x="4406496" y="3076536"/>
                </a:lnTo>
                <a:lnTo>
                  <a:pt x="0" y="3076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6281090">
            <a:off x="759910" y="8245806"/>
            <a:ext cx="2443611" cy="2953816"/>
          </a:xfrm>
          <a:custGeom>
            <a:avLst/>
            <a:gdLst/>
            <a:ahLst/>
            <a:cxnLst/>
            <a:rect r="r" b="b" t="t" l="l"/>
            <a:pathLst>
              <a:path h="2953816" w="2443611">
                <a:moveTo>
                  <a:pt x="0" y="0"/>
                </a:moveTo>
                <a:lnTo>
                  <a:pt x="2443611" y="0"/>
                </a:lnTo>
                <a:lnTo>
                  <a:pt x="2443611" y="2953816"/>
                </a:lnTo>
                <a:lnTo>
                  <a:pt x="0" y="29538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7850222">
            <a:off x="-4007771" y="-2874466"/>
            <a:ext cx="7637434" cy="7246015"/>
          </a:xfrm>
          <a:custGeom>
            <a:avLst/>
            <a:gdLst/>
            <a:ahLst/>
            <a:cxnLst/>
            <a:rect r="r" b="b" t="t" l="l"/>
            <a:pathLst>
              <a:path h="7246015" w="7637434">
                <a:moveTo>
                  <a:pt x="0" y="0"/>
                </a:moveTo>
                <a:lnTo>
                  <a:pt x="7637434" y="0"/>
                </a:lnTo>
                <a:lnTo>
                  <a:pt x="7637434" y="7246015"/>
                </a:lnTo>
                <a:lnTo>
                  <a:pt x="0" y="7246015"/>
                </a:lnTo>
                <a:lnTo>
                  <a:pt x="0" y="0"/>
                </a:lnTo>
                <a:close/>
              </a:path>
            </a:pathLst>
          </a:custGeom>
          <a:blipFill>
            <a:blip r:embed="rId9"/>
            <a:stretch>
              <a:fillRect l="0" t="0" r="0" b="0"/>
            </a:stretch>
          </a:blipFill>
        </p:spPr>
      </p:sp>
      <p:sp>
        <p:nvSpPr>
          <p:cNvPr name="Freeform 10" id="10"/>
          <p:cNvSpPr/>
          <p:nvPr/>
        </p:nvSpPr>
        <p:spPr>
          <a:xfrm flipH="false" flipV="false" rot="5300415">
            <a:off x="834027" y="-6362973"/>
            <a:ext cx="9122123" cy="8654614"/>
          </a:xfrm>
          <a:custGeom>
            <a:avLst/>
            <a:gdLst/>
            <a:ahLst/>
            <a:cxnLst/>
            <a:rect r="r" b="b" t="t" l="l"/>
            <a:pathLst>
              <a:path h="8654614" w="9122123">
                <a:moveTo>
                  <a:pt x="0" y="0"/>
                </a:moveTo>
                <a:lnTo>
                  <a:pt x="9122123" y="0"/>
                </a:lnTo>
                <a:lnTo>
                  <a:pt x="9122123" y="8654615"/>
                </a:lnTo>
                <a:lnTo>
                  <a:pt x="0" y="8654615"/>
                </a:lnTo>
                <a:lnTo>
                  <a:pt x="0" y="0"/>
                </a:lnTo>
                <a:close/>
              </a:path>
            </a:pathLst>
          </a:custGeom>
          <a:blipFill>
            <a:blip r:embed="rId3"/>
            <a:stretch>
              <a:fillRect l="0" t="0" r="0" b="0"/>
            </a:stretch>
          </a:blipFill>
        </p:spPr>
      </p:sp>
      <p:sp>
        <p:nvSpPr>
          <p:cNvPr name="Freeform 11" id="11"/>
          <p:cNvSpPr/>
          <p:nvPr/>
        </p:nvSpPr>
        <p:spPr>
          <a:xfrm flipH="false" flipV="false" rot="796355">
            <a:off x="8064879" y="-6531278"/>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12" id="12"/>
          <p:cNvSpPr/>
          <p:nvPr/>
        </p:nvSpPr>
        <p:spPr>
          <a:xfrm flipH="false" flipV="false" rot="-2458172">
            <a:off x="13661778" y="-2678615"/>
            <a:ext cx="7979489" cy="8326423"/>
          </a:xfrm>
          <a:custGeom>
            <a:avLst/>
            <a:gdLst/>
            <a:ahLst/>
            <a:cxnLst/>
            <a:rect r="r" b="b" t="t" l="l"/>
            <a:pathLst>
              <a:path h="8326423" w="7979489">
                <a:moveTo>
                  <a:pt x="0" y="0"/>
                </a:moveTo>
                <a:lnTo>
                  <a:pt x="7979488" y="0"/>
                </a:lnTo>
                <a:lnTo>
                  <a:pt x="7979488" y="8326423"/>
                </a:lnTo>
                <a:lnTo>
                  <a:pt x="0" y="8326423"/>
                </a:lnTo>
                <a:lnTo>
                  <a:pt x="0" y="0"/>
                </a:lnTo>
                <a:close/>
              </a:path>
            </a:pathLst>
          </a:custGeom>
          <a:blipFill>
            <a:blip r:embed="rId10"/>
            <a:stretch>
              <a:fillRect l="0" t="0" r="0" b="0"/>
            </a:stretch>
          </a:blipFill>
          <a:ln cap="sq">
            <a:noFill/>
            <a:prstDash val="solid"/>
            <a:miter/>
          </a:ln>
        </p:spPr>
      </p:sp>
      <p:sp>
        <p:nvSpPr>
          <p:cNvPr name="Freeform 13" id="13"/>
          <p:cNvSpPr/>
          <p:nvPr/>
        </p:nvSpPr>
        <p:spPr>
          <a:xfrm flipH="false" flipV="false" rot="3566418">
            <a:off x="-525" y="-776088"/>
            <a:ext cx="3425615" cy="2534955"/>
          </a:xfrm>
          <a:custGeom>
            <a:avLst/>
            <a:gdLst/>
            <a:ahLst/>
            <a:cxnLst/>
            <a:rect r="r" b="b" t="t" l="l"/>
            <a:pathLst>
              <a:path h="2534955" w="3425615">
                <a:moveTo>
                  <a:pt x="0" y="0"/>
                </a:moveTo>
                <a:lnTo>
                  <a:pt x="3425615" y="0"/>
                </a:lnTo>
                <a:lnTo>
                  <a:pt x="3425615" y="2534955"/>
                </a:lnTo>
                <a:lnTo>
                  <a:pt x="0" y="25349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true" flipV="true" rot="8841830">
            <a:off x="14250379" y="-670103"/>
            <a:ext cx="3307438" cy="1371084"/>
          </a:xfrm>
          <a:custGeom>
            <a:avLst/>
            <a:gdLst/>
            <a:ahLst/>
            <a:cxnLst/>
            <a:rect r="r" b="b" t="t" l="l"/>
            <a:pathLst>
              <a:path h="1371084" w="3307438">
                <a:moveTo>
                  <a:pt x="3307439" y="1371084"/>
                </a:moveTo>
                <a:lnTo>
                  <a:pt x="0" y="1371084"/>
                </a:lnTo>
                <a:lnTo>
                  <a:pt x="0" y="0"/>
                </a:lnTo>
                <a:lnTo>
                  <a:pt x="3307439" y="0"/>
                </a:lnTo>
                <a:lnTo>
                  <a:pt x="3307439" y="1371084"/>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6378609" y="2385366"/>
            <a:ext cx="5530782" cy="1244680"/>
          </a:xfrm>
          <a:prstGeom prst="rect">
            <a:avLst/>
          </a:prstGeom>
        </p:spPr>
        <p:txBody>
          <a:bodyPr anchor="t" rtlCol="false" tIns="0" lIns="0" bIns="0" rIns="0">
            <a:spAutoFit/>
          </a:bodyPr>
          <a:lstStyle/>
          <a:p>
            <a:pPr algn="ctr" marL="0" indent="0" lvl="0">
              <a:lnSpc>
                <a:spcPts val="10145"/>
              </a:lnSpc>
            </a:pPr>
            <a:r>
              <a:rPr lang="en-US" sz="7246">
                <a:solidFill>
                  <a:srgbClr val="101010"/>
                </a:solidFill>
                <a:latin typeface="Blosta"/>
                <a:ea typeface="Blosta"/>
                <a:cs typeface="Blosta"/>
                <a:sym typeface="Blosta"/>
              </a:rPr>
              <a:t>EVOLEMENT</a:t>
            </a:r>
          </a:p>
        </p:txBody>
      </p:sp>
      <p:sp>
        <p:nvSpPr>
          <p:cNvPr name="TextBox 16" id="16"/>
          <p:cNvSpPr txBox="true"/>
          <p:nvPr/>
        </p:nvSpPr>
        <p:spPr>
          <a:xfrm rot="0">
            <a:off x="3961357" y="3863703"/>
            <a:ext cx="10279960" cy="6021322"/>
          </a:xfrm>
          <a:prstGeom prst="rect">
            <a:avLst/>
          </a:prstGeom>
        </p:spPr>
        <p:txBody>
          <a:bodyPr anchor="t" rtlCol="false" tIns="0" lIns="0" bIns="0" rIns="0">
            <a:spAutoFit/>
          </a:bodyPr>
          <a:lstStyle/>
          <a:p>
            <a:pPr algn="ctr" marL="0" indent="0" lvl="0">
              <a:lnSpc>
                <a:spcPts val="4368"/>
              </a:lnSpc>
              <a:spcBef>
                <a:spcPct val="0"/>
              </a:spcBef>
            </a:pPr>
            <a:r>
              <a:rPr lang="en-US" sz="2400">
                <a:solidFill>
                  <a:srgbClr val="2B2B2B"/>
                </a:solidFill>
                <a:latin typeface="Now Light"/>
                <a:ea typeface="Now Light"/>
                <a:cs typeface="Now Light"/>
                <a:sym typeface="Now Light"/>
              </a:rPr>
              <a:t>B</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ed</a:t>
            </a:r>
            <a:r>
              <a:rPr lang="en-US" sz="2400" strike="noStrike" u="none">
                <a:solidFill>
                  <a:srgbClr val="2B2B2B"/>
                </a:solidFill>
                <a:latin typeface="Now Light"/>
                <a:ea typeface="Now Light"/>
                <a:cs typeface="Now Light"/>
                <a:sym typeface="Now Light"/>
              </a:rPr>
              <a:t> o</a:t>
            </a:r>
            <a:r>
              <a:rPr lang="en-US" sz="2400" strike="noStrike" u="none">
                <a:solidFill>
                  <a:srgbClr val="2B2B2B"/>
                </a:solidFill>
                <a:latin typeface="Now Light"/>
                <a:ea typeface="Now Light"/>
                <a:cs typeface="Now Light"/>
                <a:sym typeface="Now Light"/>
              </a:rPr>
              <a:t>n a w</a:t>
            </a:r>
            <a:r>
              <a:rPr lang="en-US" sz="2400" strike="noStrike" u="none">
                <a:solidFill>
                  <a:srgbClr val="2B2B2B"/>
                </a:solidFill>
                <a:latin typeface="Now Light"/>
                <a:ea typeface="Now Light"/>
                <a:cs typeface="Now Light"/>
                <a:sym typeface="Now Light"/>
              </a:rPr>
              <a:t>or</a:t>
            </a:r>
            <a:r>
              <a:rPr lang="en-US" sz="2400" strike="noStrike" u="none">
                <a:solidFill>
                  <a:srgbClr val="2B2B2B"/>
                </a:solidFill>
                <a:latin typeface="Now Light"/>
                <a:ea typeface="Now Light"/>
                <a:cs typeface="Now Light"/>
                <a:sym typeface="Now Light"/>
              </a:rPr>
              <a:t>k</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hop tha</a:t>
            </a:r>
            <a:r>
              <a:rPr lang="en-US" sz="2400" strike="noStrike" u="none">
                <a:solidFill>
                  <a:srgbClr val="2B2B2B"/>
                </a:solidFill>
                <a:latin typeface="Now Light"/>
                <a:ea typeface="Now Light"/>
                <a:cs typeface="Now Light"/>
                <a:sym typeface="Now Light"/>
              </a:rPr>
              <a:t>t </a:t>
            </a:r>
            <a:r>
              <a:rPr lang="en-US" sz="2400" strike="noStrike" u="none">
                <a:solidFill>
                  <a:srgbClr val="2B2B2B"/>
                </a:solidFill>
                <a:latin typeface="Now Light"/>
                <a:ea typeface="Now Light"/>
                <a:cs typeface="Now Light"/>
                <a:sym typeface="Now Light"/>
              </a:rPr>
              <a:t>w</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h</a:t>
            </a:r>
            <a:r>
              <a:rPr lang="en-US" sz="2400" strike="noStrike" u="none">
                <a:solidFill>
                  <a:srgbClr val="2B2B2B"/>
                </a:solidFill>
                <a:latin typeface="Now Light"/>
                <a:ea typeface="Now Light"/>
                <a:cs typeface="Now Light"/>
                <a:sym typeface="Now Light"/>
              </a:rPr>
              <a:t>osted</a:t>
            </a:r>
            <a:r>
              <a:rPr lang="en-US" sz="2400" strike="noStrike" u="none">
                <a:solidFill>
                  <a:srgbClr val="2B2B2B"/>
                </a:solidFill>
                <a:latin typeface="Now Light"/>
                <a:ea typeface="Now Light"/>
                <a:cs typeface="Now Light"/>
                <a:sym typeface="Now Light"/>
              </a:rPr>
              <a:t> my</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elf </a:t>
            </a:r>
            <a:r>
              <a:rPr lang="en-US" sz="2400" strike="noStrike" u="none">
                <a:solidFill>
                  <a:srgbClr val="2B2B2B"/>
                </a:solidFill>
                <a:latin typeface="Now Light"/>
                <a:ea typeface="Now Light"/>
                <a:cs typeface="Now Light"/>
                <a:sym typeface="Now Light"/>
              </a:rPr>
              <a:t>in </a:t>
            </a:r>
            <a:r>
              <a:rPr lang="en-US" sz="2400" strike="noStrike" u="none">
                <a:solidFill>
                  <a:srgbClr val="2B2B2B"/>
                </a:solidFill>
                <a:latin typeface="Now Light"/>
                <a:ea typeface="Now Light"/>
                <a:cs typeface="Now Light"/>
                <a:sym typeface="Now Light"/>
              </a:rPr>
              <a:t>2018</a:t>
            </a:r>
            <a:r>
              <a:rPr lang="en-US" sz="2400" strike="noStrike" u="none">
                <a:solidFill>
                  <a:srgbClr val="2B2B2B"/>
                </a:solidFill>
                <a:latin typeface="Now Light"/>
                <a:ea typeface="Now Light"/>
                <a:cs typeface="Now Light"/>
                <a:sym typeface="Now Light"/>
              </a:rPr>
              <a:t>. This was </a:t>
            </a:r>
            <a:r>
              <a:rPr lang="en-US" sz="2400" strike="noStrike" u="none">
                <a:solidFill>
                  <a:srgbClr val="2B2B2B"/>
                </a:solidFill>
                <a:latin typeface="Now Light"/>
                <a:ea typeface="Now Light"/>
                <a:cs typeface="Now Light"/>
                <a:sym typeface="Now Light"/>
              </a:rPr>
              <a:t>or</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ginally a 30</a:t>
            </a:r>
            <a:r>
              <a:rPr lang="en-US" sz="2400" strike="noStrike" u="none">
                <a:solidFill>
                  <a:srgbClr val="2B2B2B"/>
                </a:solidFill>
                <a:latin typeface="Now Light"/>
                <a:ea typeface="Now Light"/>
                <a:cs typeface="Now Light"/>
                <a:sym typeface="Now Light"/>
              </a:rPr>
              <a:t>m</a:t>
            </a:r>
            <a:r>
              <a:rPr lang="en-US" sz="2400" strike="noStrike" u="none">
                <a:solidFill>
                  <a:srgbClr val="2B2B2B"/>
                </a:solidFill>
                <a:latin typeface="Now Light"/>
                <a:ea typeface="Now Light"/>
                <a:cs typeface="Now Light"/>
                <a:sym typeface="Now Light"/>
              </a:rPr>
              <a:t>in</a:t>
            </a:r>
            <a:r>
              <a:rPr lang="en-US" sz="2400" strike="noStrike" u="none">
                <a:solidFill>
                  <a:srgbClr val="2B2B2B"/>
                </a:solidFill>
                <a:latin typeface="Now Light"/>
                <a:ea typeface="Now Light"/>
                <a:cs typeface="Now Light"/>
                <a:sym typeface="Now Light"/>
              </a:rPr>
              <a:t> t</a:t>
            </a:r>
            <a:r>
              <a:rPr lang="en-US" sz="2400" strike="noStrike" u="none">
                <a:solidFill>
                  <a:srgbClr val="2B2B2B"/>
                </a:solidFill>
                <a:latin typeface="Now Light"/>
                <a:ea typeface="Now Light"/>
                <a:cs typeface="Now Light"/>
                <a:sym typeface="Now Light"/>
              </a:rPr>
              <a:t>alk I gav</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t</a:t>
            </a:r>
            <a:r>
              <a:rPr lang="en-US" sz="2400" strike="noStrike" u="none">
                <a:solidFill>
                  <a:srgbClr val="2B2B2B"/>
                </a:solidFill>
                <a:latin typeface="Now Light"/>
                <a:ea typeface="Now Light"/>
                <a:cs typeface="Now Light"/>
                <a:sym typeface="Now Light"/>
              </a:rPr>
              <a:t>o </a:t>
            </a:r>
            <a:r>
              <a:rPr lang="en-US" sz="2400" strike="noStrike" u="none">
                <a:solidFill>
                  <a:srgbClr val="2B2B2B"/>
                </a:solidFill>
                <a:latin typeface="Now Light"/>
                <a:ea typeface="Now Light"/>
                <a:cs typeface="Now Light"/>
                <a:sym typeface="Now Light"/>
              </a:rPr>
              <a:t>a M</a:t>
            </a:r>
            <a:r>
              <a:rPr lang="en-US" sz="2400" strike="noStrike" u="none">
                <a:solidFill>
                  <a:srgbClr val="2B2B2B"/>
                </a:solidFill>
                <a:latin typeface="Now Light"/>
                <a:ea typeface="Now Light"/>
                <a:cs typeface="Now Light"/>
                <a:sym typeface="Now Light"/>
              </a:rPr>
              <a:t>ind</a:t>
            </a:r>
            <a:r>
              <a:rPr lang="en-US" sz="2400" strike="noStrike" u="none">
                <a:solidFill>
                  <a:srgbClr val="2B2B2B"/>
                </a:solidFill>
                <a:latin typeface="Now Light"/>
                <a:ea typeface="Now Light"/>
                <a:cs typeface="Now Light"/>
                <a:sym typeface="Now Light"/>
              </a:rPr>
              <a:t> Bo</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y and So</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l Eve</a:t>
            </a:r>
            <a:r>
              <a:rPr lang="en-US" sz="2400" strike="noStrike" u="none">
                <a:solidFill>
                  <a:srgbClr val="2B2B2B"/>
                </a:solidFill>
                <a:latin typeface="Now Light"/>
                <a:ea typeface="Now Light"/>
                <a:cs typeface="Now Light"/>
                <a:sym typeface="Now Light"/>
              </a:rPr>
              <a:t>nt </a:t>
            </a:r>
            <a:r>
              <a:rPr lang="en-US" sz="2400" strike="noStrike" u="none">
                <a:solidFill>
                  <a:srgbClr val="2B2B2B"/>
                </a:solidFill>
                <a:latin typeface="Now Light"/>
                <a:ea typeface="Now Light"/>
                <a:cs typeface="Now Light"/>
                <a:sym typeface="Now Light"/>
              </a:rPr>
              <a:t>in</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Car</a:t>
            </a:r>
            <a:r>
              <a:rPr lang="en-US" sz="2400" strike="noStrike" u="none">
                <a:solidFill>
                  <a:srgbClr val="2B2B2B"/>
                </a:solidFill>
                <a:latin typeface="Now Light"/>
                <a:ea typeface="Now Light"/>
                <a:cs typeface="Now Light"/>
                <a:sym typeface="Now Light"/>
              </a:rPr>
              <a:t>l</a:t>
            </a:r>
            <a:r>
              <a:rPr lang="en-US" sz="2400" strike="noStrike" u="none">
                <a:solidFill>
                  <a:srgbClr val="2B2B2B"/>
                </a:solidFill>
                <a:latin typeface="Now Light"/>
                <a:ea typeface="Now Light"/>
                <a:cs typeface="Now Light"/>
                <a:sym typeface="Now Light"/>
              </a:rPr>
              <a:t>isle </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 f</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w</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y</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ars</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bef</a:t>
            </a:r>
            <a:r>
              <a:rPr lang="en-US" sz="2400" strike="noStrike" u="none">
                <a:solidFill>
                  <a:srgbClr val="2B2B2B"/>
                </a:solidFill>
                <a:latin typeface="Now Light"/>
                <a:ea typeface="Now Light"/>
                <a:cs typeface="Now Light"/>
                <a:sym typeface="Now Light"/>
              </a:rPr>
              <a:t>ore </a:t>
            </a:r>
            <a:r>
              <a:rPr lang="en-US" sz="2400" strike="noStrike" u="none">
                <a:solidFill>
                  <a:srgbClr val="2B2B2B"/>
                </a:solidFill>
                <a:latin typeface="Now Light"/>
                <a:ea typeface="Now Light"/>
                <a:cs typeface="Now Light"/>
                <a:sym typeface="Now Light"/>
              </a:rPr>
              <a:t>th</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W</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th </a:t>
            </a:r>
            <a:r>
              <a:rPr lang="en-US" sz="2400" strike="noStrike" u="none">
                <a:solidFill>
                  <a:srgbClr val="2B2B2B"/>
                </a:solidFill>
                <a:latin typeface="Now Light"/>
                <a:ea typeface="Now Light"/>
                <a:cs typeface="Now Light"/>
                <a:sym typeface="Now Light"/>
              </a:rPr>
              <a:t>a </a:t>
            </a:r>
            <a:r>
              <a:rPr lang="en-US" sz="2400" strike="noStrike" u="none">
                <a:solidFill>
                  <a:srgbClr val="2B2B2B"/>
                </a:solidFill>
                <a:latin typeface="Now Light"/>
                <a:ea typeface="Now Light"/>
                <a:cs typeface="Now Light"/>
                <a:sym typeface="Now Light"/>
              </a:rPr>
              <a:t>bi</a:t>
            </a:r>
            <a:r>
              <a:rPr lang="en-US" sz="2400" strike="noStrike" u="none">
                <a:solidFill>
                  <a:srgbClr val="2B2B2B"/>
                </a:solidFill>
                <a:latin typeface="Now Light"/>
                <a:ea typeface="Now Light"/>
                <a:cs typeface="Now Light"/>
                <a:sym typeface="Now Light"/>
              </a:rPr>
              <a:t>t </a:t>
            </a:r>
            <a:r>
              <a:rPr lang="en-US" sz="2400" strike="noStrike" u="none">
                <a:solidFill>
                  <a:srgbClr val="2B2B2B"/>
                </a:solidFill>
                <a:latin typeface="Now Light"/>
                <a:ea typeface="Now Light"/>
                <a:cs typeface="Now Light"/>
                <a:sym typeface="Now Light"/>
              </a:rPr>
              <a:t>of pok</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ng fro</a:t>
            </a:r>
            <a:r>
              <a:rPr lang="en-US" sz="2400" strike="noStrike" u="none">
                <a:solidFill>
                  <a:srgbClr val="2B2B2B"/>
                </a:solidFill>
                <a:latin typeface="Now Light"/>
                <a:ea typeface="Now Light"/>
                <a:cs typeface="Now Light"/>
                <a:sym typeface="Now Light"/>
              </a:rPr>
              <a:t>m </a:t>
            </a:r>
            <a:r>
              <a:rPr lang="en-US" sz="2400" strike="noStrike" u="none">
                <a:solidFill>
                  <a:srgbClr val="2B2B2B"/>
                </a:solidFill>
                <a:latin typeface="Now Light"/>
                <a:ea typeface="Now Light"/>
                <a:cs typeface="Now Light"/>
                <a:sym typeface="Now Light"/>
              </a:rPr>
              <a:t>others I exp</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nde</a:t>
            </a:r>
            <a:r>
              <a:rPr lang="en-US" sz="2400" strike="noStrike" u="none">
                <a:solidFill>
                  <a:srgbClr val="2B2B2B"/>
                </a:solidFill>
                <a:latin typeface="Now Light"/>
                <a:ea typeface="Now Light"/>
                <a:cs typeface="Now Light"/>
                <a:sym typeface="Now Light"/>
              </a:rPr>
              <a:t>d i</a:t>
            </a:r>
            <a:r>
              <a:rPr lang="en-US" sz="2400" strike="noStrike" u="none">
                <a:solidFill>
                  <a:srgbClr val="2B2B2B"/>
                </a:solidFill>
                <a:latin typeface="Now Light"/>
                <a:ea typeface="Now Light"/>
                <a:cs typeface="Now Light"/>
                <a:sym typeface="Now Light"/>
              </a:rPr>
              <a:t>t to create</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th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U</a:t>
            </a:r>
            <a:r>
              <a:rPr lang="en-US" sz="2400" strike="noStrike" u="none">
                <a:solidFill>
                  <a:srgbClr val="2B2B2B"/>
                </a:solidFill>
                <a:latin typeface="Now Light"/>
                <a:ea typeface="Now Light"/>
                <a:cs typeface="Now Light"/>
                <a:sym typeface="Now Light"/>
              </a:rPr>
              <a:t>n</a:t>
            </a:r>
            <a:r>
              <a:rPr lang="en-US" sz="2400" strike="noStrike" u="none">
                <a:solidFill>
                  <a:srgbClr val="2B2B2B"/>
                </a:solidFill>
                <a:latin typeface="Now Light"/>
                <a:ea typeface="Now Light"/>
                <a:cs typeface="Now Light"/>
                <a:sym typeface="Now Light"/>
              </a:rPr>
              <a:t>le</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sh</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Yo</a:t>
            </a:r>
            <a:r>
              <a:rPr lang="en-US" sz="2400" strike="noStrike" u="none">
                <a:solidFill>
                  <a:srgbClr val="2B2B2B"/>
                </a:solidFill>
                <a:latin typeface="Now Light"/>
                <a:ea typeface="Now Light"/>
                <a:cs typeface="Now Light"/>
                <a:sym typeface="Now Light"/>
              </a:rPr>
              <a:t>u </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n</a:t>
            </a:r>
            <a:r>
              <a:rPr lang="en-US" sz="2400" strike="noStrike" u="none">
                <a:solidFill>
                  <a:srgbClr val="2B2B2B"/>
                </a:solidFill>
                <a:latin typeface="Now Light"/>
                <a:ea typeface="Now Light"/>
                <a:cs typeface="Now Light"/>
                <a:sym typeface="Now Light"/>
              </a:rPr>
              <a:t>ner G</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dde</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s.</a:t>
            </a:r>
          </a:p>
          <a:p>
            <a:pPr algn="ctr" marL="0" indent="0" lvl="0">
              <a:lnSpc>
                <a:spcPts val="4368"/>
              </a:lnSpc>
              <a:spcBef>
                <a:spcPct val="0"/>
              </a:spcBef>
            </a:pPr>
            <a:r>
              <a:rPr lang="en-US" sz="2400" strike="noStrike" u="none">
                <a:solidFill>
                  <a:srgbClr val="2B2B2B"/>
                </a:solidFill>
                <a:latin typeface="Now Light"/>
                <a:ea typeface="Now Light"/>
                <a:cs typeface="Now Light"/>
                <a:sym typeface="Now Light"/>
              </a:rPr>
              <a:t>The goddess’s who attende</a:t>
            </a:r>
            <a:r>
              <a:rPr lang="en-US" sz="2400" strike="noStrike" u="none">
                <a:solidFill>
                  <a:srgbClr val="2B2B2B"/>
                </a:solidFill>
                <a:latin typeface="Now Light"/>
                <a:ea typeface="Now Light"/>
                <a:cs typeface="Now Light"/>
                <a:sym typeface="Now Light"/>
              </a:rPr>
              <a:t>d </a:t>
            </a:r>
            <a:r>
              <a:rPr lang="en-US" sz="2400" strike="noStrike" u="none">
                <a:solidFill>
                  <a:srgbClr val="2B2B2B"/>
                </a:solidFill>
                <a:latin typeface="Now Light"/>
                <a:ea typeface="Now Light"/>
                <a:cs typeface="Now Light"/>
                <a:sym typeface="Now Light"/>
              </a:rPr>
              <a:t>th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2018 wo</a:t>
            </a:r>
            <a:r>
              <a:rPr lang="en-US" sz="2400" strike="noStrike" u="none">
                <a:solidFill>
                  <a:srgbClr val="2B2B2B"/>
                </a:solidFill>
                <a:latin typeface="Now Light"/>
                <a:ea typeface="Now Light"/>
                <a:cs typeface="Now Light"/>
                <a:sym typeface="Now Light"/>
              </a:rPr>
              <a:t>r</a:t>
            </a:r>
            <a:r>
              <a:rPr lang="en-US" sz="2400" strike="noStrike" u="none">
                <a:solidFill>
                  <a:srgbClr val="2B2B2B"/>
                </a:solidFill>
                <a:latin typeface="Now Light"/>
                <a:ea typeface="Now Light"/>
                <a:cs typeface="Now Light"/>
                <a:sym typeface="Now Light"/>
              </a:rPr>
              <a:t>kshop on </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h</a:t>
            </a:r>
            <a:r>
              <a:rPr lang="en-US" sz="2400" strike="noStrike" u="none">
                <a:solidFill>
                  <a:srgbClr val="2B2B2B"/>
                </a:solidFill>
                <a:latin typeface="Now Light"/>
                <a:ea typeface="Now Light"/>
                <a:cs typeface="Now Light"/>
                <a:sym typeface="Now Light"/>
              </a:rPr>
              <a:t>at co</a:t>
            </a:r>
            <a:r>
              <a:rPr lang="en-US" sz="2400" strike="noStrike" u="none">
                <a:solidFill>
                  <a:srgbClr val="2B2B2B"/>
                </a:solidFill>
                <a:latin typeface="Now Light"/>
                <a:ea typeface="Now Light"/>
                <a:cs typeface="Now Light"/>
                <a:sym typeface="Now Light"/>
              </a:rPr>
              <a:t>ld</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Fe</a:t>
            </a:r>
            <a:r>
              <a:rPr lang="en-US" sz="2400" strike="noStrike" u="none">
                <a:solidFill>
                  <a:srgbClr val="2B2B2B"/>
                </a:solidFill>
                <a:latin typeface="Now Light"/>
                <a:ea typeface="Now Light"/>
                <a:cs typeface="Now Light"/>
                <a:sym typeface="Now Light"/>
              </a:rPr>
              <a:t>br</a:t>
            </a:r>
            <a:r>
              <a:rPr lang="en-US" sz="2400" strike="noStrike" u="none">
                <a:solidFill>
                  <a:srgbClr val="2B2B2B"/>
                </a:solidFill>
                <a:latin typeface="Now Light"/>
                <a:ea typeface="Now Light"/>
                <a:cs typeface="Now Light"/>
                <a:sym typeface="Now Light"/>
              </a:rPr>
              <a:t>uary</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Su</a:t>
            </a:r>
            <a:r>
              <a:rPr lang="en-US" sz="2400" strike="noStrike" u="none">
                <a:solidFill>
                  <a:srgbClr val="2B2B2B"/>
                </a:solidFill>
                <a:latin typeface="Now Light"/>
                <a:ea typeface="Now Light"/>
                <a:cs typeface="Now Light"/>
                <a:sym typeface="Now Light"/>
              </a:rPr>
              <a:t>n</a:t>
            </a:r>
            <a:r>
              <a:rPr lang="en-US" sz="2400" strike="noStrike" u="none">
                <a:solidFill>
                  <a:srgbClr val="2B2B2B"/>
                </a:solidFill>
                <a:latin typeface="Now Light"/>
                <a:ea typeface="Now Light"/>
                <a:cs typeface="Now Light"/>
                <a:sym typeface="Now Light"/>
              </a:rPr>
              <a:t>day</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t </a:t>
            </a:r>
            <a:r>
              <a:rPr lang="en-US" sz="2400" strike="noStrike" u="none">
                <a:solidFill>
                  <a:srgbClr val="2B2B2B"/>
                </a:solidFill>
                <a:latin typeface="Now Light"/>
                <a:ea typeface="Now Light"/>
                <a:cs typeface="Now Light"/>
                <a:sym typeface="Now Light"/>
              </a:rPr>
              <a:t>M</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ry</a:t>
            </a:r>
            <a:r>
              <a:rPr lang="en-US" sz="2400" strike="noStrike" u="none">
                <a:solidFill>
                  <a:srgbClr val="2B2B2B"/>
                </a:solidFill>
                <a:latin typeface="Now Light"/>
                <a:ea typeface="Now Light"/>
                <a:cs typeface="Now Light"/>
                <a:sym typeface="Now Light"/>
              </a:rPr>
              <a:t>p</a:t>
            </a:r>
            <a:r>
              <a:rPr lang="en-US" sz="2400" strike="noStrike" u="none">
                <a:solidFill>
                  <a:srgbClr val="2B2B2B"/>
                </a:solidFill>
                <a:latin typeface="Now Light"/>
                <a:ea typeface="Now Light"/>
                <a:cs typeface="Now Light"/>
                <a:sym typeface="Now Light"/>
              </a:rPr>
              <a:t>ort,</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Cumbria,</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h</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ve</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bl</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ss</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me</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 and I i</a:t>
            </a:r>
            <a:r>
              <a:rPr lang="en-US" sz="2400" strike="noStrike" u="none">
                <a:solidFill>
                  <a:srgbClr val="2B2B2B"/>
                </a:solidFill>
                <a:latin typeface="Now Light"/>
                <a:ea typeface="Now Light"/>
                <a:cs typeface="Now Light"/>
                <a:sym typeface="Now Light"/>
              </a:rPr>
              <a:t>m</a:t>
            </a:r>
            <a:r>
              <a:rPr lang="en-US" sz="2400" strike="noStrike" u="none">
                <a:solidFill>
                  <a:srgbClr val="2B2B2B"/>
                </a:solidFill>
                <a:latin typeface="Now Light"/>
                <a:ea typeface="Now Light"/>
                <a:cs typeface="Now Light"/>
                <a:sym typeface="Now Light"/>
              </a:rPr>
              <a:t>mensely</a:t>
            </a:r>
            <a:r>
              <a:rPr lang="en-US" sz="2400" strike="noStrike" u="none">
                <a:solidFill>
                  <a:srgbClr val="2B2B2B"/>
                </a:solidFill>
                <a:latin typeface="Now Light"/>
                <a:ea typeface="Now Light"/>
                <a:cs typeface="Now Light"/>
                <a:sym typeface="Now Light"/>
              </a:rPr>
              <a:t> p</a:t>
            </a:r>
            <a:r>
              <a:rPr lang="en-US" sz="2400" strike="noStrike" u="none">
                <a:solidFill>
                  <a:srgbClr val="2B2B2B"/>
                </a:solidFill>
                <a:latin typeface="Now Light"/>
                <a:ea typeface="Now Light"/>
                <a:cs typeface="Now Light"/>
                <a:sym typeface="Now Light"/>
              </a:rPr>
              <a:t>ro</a:t>
            </a:r>
            <a:r>
              <a:rPr lang="en-US" sz="2400" strike="noStrike" u="none">
                <a:solidFill>
                  <a:srgbClr val="2B2B2B"/>
                </a:solidFill>
                <a:latin typeface="Now Light"/>
                <a:ea typeface="Now Light"/>
                <a:cs typeface="Now Light"/>
                <a:sym typeface="Now Light"/>
              </a:rPr>
              <a:t>u</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 o</a:t>
            </a:r>
            <a:r>
              <a:rPr lang="en-US" sz="2400" strike="noStrike" u="none">
                <a:solidFill>
                  <a:srgbClr val="2B2B2B"/>
                </a:solidFill>
                <a:latin typeface="Now Light"/>
                <a:ea typeface="Now Light"/>
                <a:cs typeface="Now Light"/>
                <a:sym typeface="Now Light"/>
              </a:rPr>
              <a:t>f the w</a:t>
            </a:r>
            <a:r>
              <a:rPr lang="en-US" sz="2400" strike="noStrike" u="none">
                <a:solidFill>
                  <a:srgbClr val="2B2B2B"/>
                </a:solidFill>
                <a:latin typeface="Now Light"/>
                <a:ea typeface="Now Light"/>
                <a:cs typeface="Now Light"/>
                <a:sym typeface="Now Light"/>
              </a:rPr>
              <a:t>or</a:t>
            </a:r>
            <a:r>
              <a:rPr lang="en-US" sz="2400" strike="noStrike" u="none">
                <a:solidFill>
                  <a:srgbClr val="2B2B2B"/>
                </a:solidFill>
                <a:latin typeface="Now Light"/>
                <a:ea typeface="Now Light"/>
                <a:cs typeface="Now Light"/>
                <a:sym typeface="Now Light"/>
              </a:rPr>
              <a:t>k</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tha</a:t>
            </a:r>
            <a:r>
              <a:rPr lang="en-US" sz="2400" strike="noStrike" u="none">
                <a:solidFill>
                  <a:srgbClr val="2B2B2B"/>
                </a:solidFill>
                <a:latin typeface="Now Light"/>
                <a:ea typeface="Now Light"/>
                <a:cs typeface="Now Light"/>
                <a:sym typeface="Now Light"/>
              </a:rPr>
              <a:t>t </a:t>
            </a:r>
            <a:r>
              <a:rPr lang="en-US" sz="2400" strike="noStrike" u="none">
                <a:solidFill>
                  <a:srgbClr val="2B2B2B"/>
                </a:solidFill>
                <a:latin typeface="Now Light"/>
                <a:ea typeface="Now Light"/>
                <a:cs typeface="Now Light"/>
                <a:sym typeface="Now Light"/>
              </a:rPr>
              <a:t>they cre</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d </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hat day</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n</a:t>
            </a:r>
            <a:r>
              <a:rPr lang="en-US" sz="2400" strike="noStrike" u="none">
                <a:solidFill>
                  <a:srgbClr val="2B2B2B"/>
                </a:solidFill>
                <a:latin typeface="Now Light"/>
                <a:ea typeface="Now Light"/>
                <a:cs typeface="Now Light"/>
                <a:sym typeface="Now Light"/>
              </a:rPr>
              <a:t>d </a:t>
            </a:r>
            <a:r>
              <a:rPr lang="en-US" sz="2400" strike="noStrike" u="none">
                <a:solidFill>
                  <a:srgbClr val="2B2B2B"/>
                </a:solidFill>
                <a:latin typeface="Now Light"/>
                <a:ea typeface="Now Light"/>
                <a:cs typeface="Now Light"/>
                <a:sym typeface="Now Light"/>
              </a:rPr>
              <a:t>s</a:t>
            </a:r>
            <a:r>
              <a:rPr lang="en-US" sz="2400" strike="noStrike" u="none">
                <a:solidFill>
                  <a:srgbClr val="2B2B2B"/>
                </a:solidFill>
                <a:latin typeface="Now Light"/>
                <a:ea typeface="Now Light"/>
                <a:cs typeface="Now Light"/>
                <a:sym typeface="Now Light"/>
              </a:rPr>
              <a:t>inc</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Creating </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hei</a:t>
            </a:r>
            <a:r>
              <a:rPr lang="en-US" sz="2400" strike="noStrike" u="none">
                <a:solidFill>
                  <a:srgbClr val="2B2B2B"/>
                </a:solidFill>
                <a:latin typeface="Now Light"/>
                <a:ea typeface="Now Light"/>
                <a:cs typeface="Now Light"/>
                <a:sym typeface="Now Light"/>
              </a:rPr>
              <a:t>r </a:t>
            </a:r>
            <a:r>
              <a:rPr lang="en-US" sz="2400" strike="noStrike" u="none">
                <a:solidFill>
                  <a:srgbClr val="2B2B2B"/>
                </a:solidFill>
                <a:latin typeface="Now Light"/>
                <a:ea typeface="Now Light"/>
                <a:cs typeface="Now Light"/>
                <a:sym typeface="Now Light"/>
              </a:rPr>
              <a:t>own p</a:t>
            </a:r>
            <a:r>
              <a:rPr lang="en-US" sz="2400" strike="noStrike" u="none">
                <a:solidFill>
                  <a:srgbClr val="2B2B2B"/>
                </a:solidFill>
                <a:latin typeface="Now Light"/>
                <a:ea typeface="Now Light"/>
                <a:cs typeface="Now Light"/>
                <a:sym typeface="Now Light"/>
              </a:rPr>
              <a:t>a</a:t>
            </a:r>
            <a:r>
              <a:rPr lang="en-US" sz="2400" strike="noStrike" u="none">
                <a:solidFill>
                  <a:srgbClr val="2B2B2B"/>
                </a:solidFill>
                <a:latin typeface="Now Light"/>
                <a:ea typeface="Now Light"/>
                <a:cs typeface="Now Light"/>
                <a:sym typeface="Now Light"/>
              </a:rPr>
              <a:t>th</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w</a:t>
            </a:r>
            <a:r>
              <a:rPr lang="en-US" sz="2400" strike="noStrike" u="none">
                <a:solidFill>
                  <a:srgbClr val="2B2B2B"/>
                </a:solidFill>
                <a:latin typeface="Now Light"/>
                <a:ea typeface="Now Light"/>
                <a:cs typeface="Now Light"/>
                <a:sym typeface="Now Light"/>
              </a:rPr>
              <a:t>it</a:t>
            </a:r>
            <a:r>
              <a:rPr lang="en-US" sz="2400" strike="noStrike" u="none">
                <a:solidFill>
                  <a:srgbClr val="2B2B2B"/>
                </a:solidFill>
                <a:latin typeface="Now Light"/>
                <a:ea typeface="Now Light"/>
                <a:cs typeface="Now Light"/>
                <a:sym typeface="Now Light"/>
              </a:rPr>
              <a:t>h</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th</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 Go</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dess, </a:t>
            </a:r>
            <a:r>
              <a:rPr lang="en-US" sz="2400" strike="noStrike" u="none">
                <a:solidFill>
                  <a:srgbClr val="2B2B2B"/>
                </a:solidFill>
                <a:latin typeface="Now Light"/>
                <a:ea typeface="Now Light"/>
                <a:cs typeface="Now Light"/>
                <a:sym typeface="Now Light"/>
              </a:rPr>
              <a:t>m</a:t>
            </a:r>
            <a:r>
              <a:rPr lang="en-US" sz="2400" strike="noStrike" u="none">
                <a:solidFill>
                  <a:srgbClr val="2B2B2B"/>
                </a:solidFill>
                <a:latin typeface="Now Light"/>
                <a:ea typeface="Now Light"/>
                <a:cs typeface="Now Light"/>
                <a:sym typeface="Now Light"/>
              </a:rPr>
              <a:t>y</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hear</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 ov</a:t>
            </a:r>
            <a:r>
              <a:rPr lang="en-US" sz="2400" strike="noStrike" u="none">
                <a:solidFill>
                  <a:srgbClr val="2B2B2B"/>
                </a:solidFill>
                <a:latin typeface="Now Light"/>
                <a:ea typeface="Now Light"/>
                <a:cs typeface="Now Light"/>
                <a:sym typeface="Now Light"/>
              </a:rPr>
              <a:t>e</a:t>
            </a:r>
            <a:r>
              <a:rPr lang="en-US" sz="2400" strike="noStrike" u="none">
                <a:solidFill>
                  <a:srgbClr val="2B2B2B"/>
                </a:solidFill>
                <a:latin typeface="Now Light"/>
                <a:ea typeface="Now Light"/>
                <a:cs typeface="Now Light"/>
                <a:sym typeface="Now Light"/>
              </a:rPr>
              <a:t>rfl</a:t>
            </a:r>
            <a:r>
              <a:rPr lang="en-US" sz="2400" strike="noStrike" u="none">
                <a:solidFill>
                  <a:srgbClr val="2B2B2B"/>
                </a:solidFill>
                <a:latin typeface="Now Light"/>
                <a:ea typeface="Now Light"/>
                <a:cs typeface="Now Light"/>
                <a:sym typeface="Now Light"/>
              </a:rPr>
              <a:t>o</a:t>
            </a:r>
            <a:r>
              <a:rPr lang="en-US" sz="2400" strike="noStrike" u="none">
                <a:solidFill>
                  <a:srgbClr val="2B2B2B"/>
                </a:solidFill>
                <a:latin typeface="Now Light"/>
                <a:ea typeface="Now Light"/>
                <a:cs typeface="Now Light"/>
                <a:sym typeface="Now Light"/>
              </a:rPr>
              <a:t>ws</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know</a:t>
            </a:r>
            <a:r>
              <a:rPr lang="en-US" sz="2400" strike="noStrike" u="none">
                <a:solidFill>
                  <a:srgbClr val="2B2B2B"/>
                </a:solidFill>
                <a:latin typeface="Now Light"/>
                <a:ea typeface="Now Light"/>
                <a:cs typeface="Now Light"/>
                <a:sym typeface="Now Light"/>
              </a:rPr>
              <a:t>in</a:t>
            </a:r>
            <a:r>
              <a:rPr lang="en-US" sz="2400" strike="noStrike" u="none">
                <a:solidFill>
                  <a:srgbClr val="2B2B2B"/>
                </a:solidFill>
                <a:latin typeface="Now Light"/>
                <a:ea typeface="Now Light"/>
                <a:cs typeface="Now Light"/>
                <a:sym typeface="Now Light"/>
              </a:rPr>
              <a:t>g that they are </a:t>
            </a:r>
            <a:r>
              <a:rPr lang="en-US" sz="2400" strike="noStrike" u="none">
                <a:solidFill>
                  <a:srgbClr val="2B2B2B"/>
                </a:solidFill>
                <a:latin typeface="Now Light"/>
                <a:ea typeface="Now Light"/>
                <a:cs typeface="Now Light"/>
                <a:sym typeface="Now Light"/>
              </a:rPr>
              <a:t>c</a:t>
            </a:r>
            <a:r>
              <a:rPr lang="en-US" sz="2400" strike="noStrike" u="none">
                <a:solidFill>
                  <a:srgbClr val="2B2B2B"/>
                </a:solidFill>
                <a:latin typeface="Now Light"/>
                <a:ea typeface="Now Light"/>
                <a:cs typeface="Now Light"/>
                <a:sym typeface="Now Light"/>
              </a:rPr>
              <a:t>ont</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nu</a:t>
            </a:r>
            <a:r>
              <a:rPr lang="en-US" sz="2400" strike="noStrike" u="none">
                <a:solidFill>
                  <a:srgbClr val="2B2B2B"/>
                </a:solidFill>
                <a:latin typeface="Now Light"/>
                <a:ea typeface="Now Light"/>
                <a:cs typeface="Now Light"/>
                <a:sym typeface="Now Light"/>
              </a:rPr>
              <a:t>in</a:t>
            </a:r>
            <a:r>
              <a:rPr lang="en-US" sz="2400" strike="noStrike" u="none">
                <a:solidFill>
                  <a:srgbClr val="2B2B2B"/>
                </a:solidFill>
                <a:latin typeface="Now Light"/>
                <a:ea typeface="Now Light"/>
                <a:cs typeface="Now Light"/>
                <a:sym typeface="Now Light"/>
              </a:rPr>
              <a:t>g</a:t>
            </a:r>
            <a:r>
              <a:rPr lang="en-US" sz="2400" strike="noStrike" u="none">
                <a:solidFill>
                  <a:srgbClr val="2B2B2B"/>
                </a:solidFill>
                <a:latin typeface="Now Light"/>
                <a:ea typeface="Now Light"/>
                <a:cs typeface="Now Light"/>
                <a:sym typeface="Now Light"/>
              </a:rPr>
              <a:t> t</a:t>
            </a:r>
            <a:r>
              <a:rPr lang="en-US" sz="2400" strike="noStrike" u="none">
                <a:solidFill>
                  <a:srgbClr val="2B2B2B"/>
                </a:solidFill>
                <a:latin typeface="Now Light"/>
                <a:ea typeface="Now Light"/>
                <a:cs typeface="Now Light"/>
                <a:sym typeface="Now Light"/>
              </a:rPr>
              <a:t>he</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w</a:t>
            </a:r>
            <a:r>
              <a:rPr lang="en-US" sz="2400" strike="noStrike" u="none">
                <a:solidFill>
                  <a:srgbClr val="2B2B2B"/>
                </a:solidFill>
                <a:latin typeface="Now Light"/>
                <a:ea typeface="Now Light"/>
                <a:cs typeface="Now Light"/>
                <a:sym typeface="Now Light"/>
              </a:rPr>
              <a:t>or</a:t>
            </a:r>
            <a:r>
              <a:rPr lang="en-US" sz="2400" strike="noStrike" u="none">
                <a:solidFill>
                  <a:srgbClr val="2B2B2B"/>
                </a:solidFill>
                <a:latin typeface="Now Light"/>
                <a:ea typeface="Now Light"/>
                <a:cs typeface="Now Light"/>
                <a:sym typeface="Now Light"/>
              </a:rPr>
              <a:t>k</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of </a:t>
            </a:r>
            <a:r>
              <a:rPr lang="en-US" sz="2400" strike="noStrike" u="none">
                <a:solidFill>
                  <a:srgbClr val="2B2B2B"/>
                </a:solidFill>
                <a:latin typeface="Now Light"/>
                <a:ea typeface="Now Light"/>
                <a:cs typeface="Now Light"/>
                <a:sym typeface="Now Light"/>
              </a:rPr>
              <a:t>t</a:t>
            </a:r>
            <a:r>
              <a:rPr lang="en-US" sz="2400" strike="noStrike" u="none">
                <a:solidFill>
                  <a:srgbClr val="2B2B2B"/>
                </a:solidFill>
                <a:latin typeface="Now Light"/>
                <a:ea typeface="Now Light"/>
                <a:cs typeface="Now Light"/>
                <a:sym typeface="Now Light"/>
              </a:rPr>
              <a:t>he</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God</a:t>
            </a:r>
            <a:r>
              <a:rPr lang="en-US" sz="2400" strike="noStrike" u="none">
                <a:solidFill>
                  <a:srgbClr val="2B2B2B"/>
                </a:solidFill>
                <a:latin typeface="Now Light"/>
                <a:ea typeface="Now Light"/>
                <a:cs typeface="Now Light"/>
                <a:sym typeface="Now Light"/>
              </a:rPr>
              <a:t>de</a:t>
            </a:r>
            <a:r>
              <a:rPr lang="en-US" sz="2400" strike="noStrike" u="none">
                <a:solidFill>
                  <a:srgbClr val="2B2B2B"/>
                </a:solidFill>
                <a:latin typeface="Now Light"/>
                <a:ea typeface="Now Light"/>
                <a:cs typeface="Now Light"/>
                <a:sym typeface="Now Light"/>
              </a:rPr>
              <a:t>ss</a:t>
            </a:r>
            <a:r>
              <a:rPr lang="en-US" sz="2400" strike="noStrike" u="none">
                <a:solidFill>
                  <a:srgbClr val="2B2B2B"/>
                </a:solidFill>
                <a:latin typeface="Now Light"/>
                <a:ea typeface="Now Light"/>
                <a:cs typeface="Now Light"/>
                <a:sym typeface="Now Light"/>
              </a:rPr>
              <a:t> </a:t>
            </a:r>
            <a:r>
              <a:rPr lang="en-US" sz="2400" strike="noStrike" u="none">
                <a:solidFill>
                  <a:srgbClr val="2B2B2B"/>
                </a:solidFill>
                <a:latin typeface="Now Light"/>
                <a:ea typeface="Now Light"/>
                <a:cs typeface="Now Light"/>
                <a:sym typeface="Now Light"/>
              </a:rPr>
              <a:t>i</a:t>
            </a:r>
            <a:r>
              <a:rPr lang="en-US" sz="2400" strike="noStrike" u="none">
                <a:solidFill>
                  <a:srgbClr val="2B2B2B"/>
                </a:solidFill>
                <a:latin typeface="Now Light"/>
                <a:ea typeface="Now Light"/>
                <a:cs typeface="Now Light"/>
                <a:sym typeface="Now Light"/>
              </a:rPr>
              <a:t>n </a:t>
            </a:r>
            <a:r>
              <a:rPr lang="en-US" sz="2400" strike="noStrike" u="none">
                <a:solidFill>
                  <a:srgbClr val="2B2B2B"/>
                </a:solidFill>
                <a:latin typeface="Now Light"/>
                <a:ea typeface="Now Light"/>
                <a:cs typeface="Now Light"/>
                <a:sym typeface="Now Light"/>
              </a:rPr>
              <a:t>the wor</a:t>
            </a:r>
            <a:r>
              <a:rPr lang="en-US" sz="2400" strike="noStrike" u="none">
                <a:solidFill>
                  <a:srgbClr val="2B2B2B"/>
                </a:solidFill>
                <a:latin typeface="Now Light"/>
                <a:ea typeface="Now Light"/>
                <a:cs typeface="Now Light"/>
                <a:sym typeface="Now Light"/>
              </a:rPr>
              <a:t>l</a:t>
            </a:r>
            <a:r>
              <a:rPr lang="en-US" sz="2400" strike="noStrike" u="none">
                <a:solidFill>
                  <a:srgbClr val="2B2B2B"/>
                </a:solidFill>
                <a:latin typeface="Now Light"/>
                <a:ea typeface="Now Light"/>
                <a:cs typeface="Now Light"/>
                <a:sym typeface="Now Light"/>
              </a:rPr>
              <a:t>d</a:t>
            </a:r>
            <a:r>
              <a:rPr lang="en-US" sz="2400" strike="noStrike" u="none">
                <a:solidFill>
                  <a:srgbClr val="2B2B2B"/>
                </a:solidFill>
                <a:latin typeface="Now Light"/>
                <a:ea typeface="Now Light"/>
                <a:cs typeface="Now Light"/>
                <a:sym typeface="Now Light"/>
              </a:rPr>
              <a:t>.</a:t>
            </a:r>
          </a:p>
          <a:p>
            <a:pPr algn="ctr" marL="0" indent="0" lvl="0">
              <a:lnSpc>
                <a:spcPts val="4368"/>
              </a:lnSpc>
              <a:spcBef>
                <a:spcPct val="0"/>
              </a:spcBef>
            </a:pPr>
          </a:p>
        </p:txBody>
      </p:sp>
      <p:sp>
        <p:nvSpPr>
          <p:cNvPr name="Freeform 17" id="17"/>
          <p:cNvSpPr/>
          <p:nvPr/>
        </p:nvSpPr>
        <p:spPr>
          <a:xfrm flipH="false" flipV="false" rot="0">
            <a:off x="2959472" y="2059747"/>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1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796355">
            <a:off x="7672657" y="-6251120"/>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4" id="4"/>
          <p:cNvSpPr/>
          <p:nvPr/>
        </p:nvSpPr>
        <p:spPr>
          <a:xfrm flipH="false" flipV="false" rot="-2458172">
            <a:off x="13269556" y="-2398456"/>
            <a:ext cx="7979489" cy="8326423"/>
          </a:xfrm>
          <a:custGeom>
            <a:avLst/>
            <a:gdLst/>
            <a:ahLst/>
            <a:cxnLst/>
            <a:rect r="r" b="b" t="t" l="l"/>
            <a:pathLst>
              <a:path h="8326423" w="7979489">
                <a:moveTo>
                  <a:pt x="0" y="0"/>
                </a:moveTo>
                <a:lnTo>
                  <a:pt x="7979488" y="0"/>
                </a:lnTo>
                <a:lnTo>
                  <a:pt x="7979488" y="8326423"/>
                </a:lnTo>
                <a:lnTo>
                  <a:pt x="0" y="8326423"/>
                </a:lnTo>
                <a:lnTo>
                  <a:pt x="0" y="0"/>
                </a:lnTo>
                <a:close/>
              </a:path>
            </a:pathLst>
          </a:custGeom>
          <a:blipFill>
            <a:blip r:embed="rId4"/>
            <a:stretch>
              <a:fillRect l="0" t="0" r="0" b="0"/>
            </a:stretch>
          </a:blipFill>
          <a:ln cap="sq">
            <a:noFill/>
            <a:prstDash val="solid"/>
            <a:miter/>
          </a:ln>
        </p:spPr>
      </p:sp>
      <p:sp>
        <p:nvSpPr>
          <p:cNvPr name="Freeform 5" id="5"/>
          <p:cNvSpPr/>
          <p:nvPr/>
        </p:nvSpPr>
        <p:spPr>
          <a:xfrm flipH="true" flipV="true" rot="8841830">
            <a:off x="15916834" y="-376522"/>
            <a:ext cx="3307438" cy="1371084"/>
          </a:xfrm>
          <a:custGeom>
            <a:avLst/>
            <a:gdLst/>
            <a:ahLst/>
            <a:cxnLst/>
            <a:rect r="r" b="b" t="t" l="l"/>
            <a:pathLst>
              <a:path h="1371084" w="3307438">
                <a:moveTo>
                  <a:pt x="3307438" y="1371083"/>
                </a:moveTo>
                <a:lnTo>
                  <a:pt x="0" y="1371083"/>
                </a:lnTo>
                <a:lnTo>
                  <a:pt x="0" y="0"/>
                </a:lnTo>
                <a:lnTo>
                  <a:pt x="3307438" y="0"/>
                </a:lnTo>
                <a:lnTo>
                  <a:pt x="3307438" y="1371083"/>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1014884" y="3193042"/>
            <a:ext cx="4979924" cy="6552531"/>
          </a:xfrm>
          <a:custGeom>
            <a:avLst/>
            <a:gdLst/>
            <a:ahLst/>
            <a:cxnLst/>
            <a:rect r="r" b="b" t="t" l="l"/>
            <a:pathLst>
              <a:path h="6552531" w="4979924">
                <a:moveTo>
                  <a:pt x="0" y="0"/>
                </a:moveTo>
                <a:lnTo>
                  <a:pt x="4979924" y="0"/>
                </a:lnTo>
                <a:lnTo>
                  <a:pt x="4979924" y="6552531"/>
                </a:lnTo>
                <a:lnTo>
                  <a:pt x="0" y="6552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2553265" y="2844685"/>
            <a:ext cx="1903162" cy="515606"/>
          </a:xfrm>
          <a:custGeom>
            <a:avLst/>
            <a:gdLst/>
            <a:ahLst/>
            <a:cxnLst/>
            <a:rect r="r" b="b" t="t" l="l"/>
            <a:pathLst>
              <a:path h="515606" w="1903162">
                <a:moveTo>
                  <a:pt x="0" y="0"/>
                </a:moveTo>
                <a:lnTo>
                  <a:pt x="1903162" y="0"/>
                </a:lnTo>
                <a:lnTo>
                  <a:pt x="1903162" y="515606"/>
                </a:lnTo>
                <a:lnTo>
                  <a:pt x="0" y="515606"/>
                </a:lnTo>
                <a:lnTo>
                  <a:pt x="0" y="0"/>
                </a:lnTo>
                <a:close/>
              </a:path>
            </a:pathLst>
          </a:custGeom>
          <a:blipFill>
            <a:blip r:embed="rId9"/>
            <a:stretch>
              <a:fillRect l="0" t="0" r="0" b="0"/>
            </a:stretch>
          </a:blipFill>
        </p:spPr>
      </p:sp>
      <p:sp>
        <p:nvSpPr>
          <p:cNvPr name="Freeform 8" id="8"/>
          <p:cNvSpPr/>
          <p:nvPr/>
        </p:nvSpPr>
        <p:spPr>
          <a:xfrm flipH="false" flipV="false" rot="0">
            <a:off x="1028700" y="352009"/>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10"/>
            <a:stretch>
              <a:fillRect l="0" t="0" r="0" b="0"/>
            </a:stretch>
          </a:blipFill>
        </p:spPr>
      </p:sp>
      <p:sp>
        <p:nvSpPr>
          <p:cNvPr name="Freeform 9" id="9"/>
          <p:cNvSpPr/>
          <p:nvPr/>
        </p:nvSpPr>
        <p:spPr>
          <a:xfrm flipH="false" flipV="false" rot="0">
            <a:off x="9144000" y="2881947"/>
            <a:ext cx="8772129" cy="7011195"/>
          </a:xfrm>
          <a:custGeom>
            <a:avLst/>
            <a:gdLst/>
            <a:ahLst/>
            <a:cxnLst/>
            <a:rect r="r" b="b" t="t" l="l"/>
            <a:pathLst>
              <a:path h="7011195" w="8772129">
                <a:moveTo>
                  <a:pt x="0" y="0"/>
                </a:moveTo>
                <a:lnTo>
                  <a:pt x="8772129" y="0"/>
                </a:lnTo>
                <a:lnTo>
                  <a:pt x="8772129" y="7011196"/>
                </a:lnTo>
                <a:lnTo>
                  <a:pt x="0" y="7011196"/>
                </a:lnTo>
                <a:lnTo>
                  <a:pt x="0" y="0"/>
                </a:lnTo>
                <a:close/>
              </a:path>
            </a:pathLst>
          </a:custGeom>
          <a:blipFill>
            <a:blip r:embed="rId11"/>
            <a:stretch>
              <a:fillRect l="-3535" t="0" r="-2960" b="0"/>
            </a:stretch>
          </a:blipFill>
        </p:spPr>
      </p:sp>
      <p:sp>
        <p:nvSpPr>
          <p:cNvPr name="TextBox 10" id="10"/>
          <p:cNvSpPr txBox="true"/>
          <p:nvPr/>
        </p:nvSpPr>
        <p:spPr>
          <a:xfrm rot="0">
            <a:off x="1176736" y="2150908"/>
            <a:ext cx="6889550" cy="1244680"/>
          </a:xfrm>
          <a:prstGeom prst="rect">
            <a:avLst/>
          </a:prstGeom>
        </p:spPr>
        <p:txBody>
          <a:bodyPr anchor="t" rtlCol="false" tIns="0" lIns="0" bIns="0" rIns="0">
            <a:spAutoFit/>
          </a:bodyPr>
          <a:lstStyle/>
          <a:p>
            <a:pPr algn="l" marL="0" indent="0" lvl="0">
              <a:lnSpc>
                <a:spcPts val="10145"/>
              </a:lnSpc>
            </a:pPr>
            <a:r>
              <a:rPr lang="en-US" sz="7246">
                <a:solidFill>
                  <a:srgbClr val="101010"/>
                </a:solidFill>
                <a:latin typeface="Blosta"/>
                <a:ea typeface="Blosta"/>
                <a:cs typeface="Blosta"/>
                <a:sym typeface="Blosta"/>
              </a:rPr>
              <a:t>INSPIRATION</a:t>
            </a:r>
          </a:p>
        </p:txBody>
      </p:sp>
      <p:sp>
        <p:nvSpPr>
          <p:cNvPr name="TextBox 11" id="11"/>
          <p:cNvSpPr txBox="true"/>
          <p:nvPr/>
        </p:nvSpPr>
        <p:spPr>
          <a:xfrm rot="0">
            <a:off x="1028700" y="3586434"/>
            <a:ext cx="7620022" cy="5468872"/>
          </a:xfrm>
          <a:prstGeom prst="rect">
            <a:avLst/>
          </a:prstGeom>
        </p:spPr>
        <p:txBody>
          <a:bodyPr anchor="t" rtlCol="false" tIns="0" lIns="0" bIns="0" rIns="0">
            <a:spAutoFit/>
          </a:bodyPr>
          <a:lstStyle/>
          <a:p>
            <a:pPr algn="l">
              <a:lnSpc>
                <a:spcPts val="4368"/>
              </a:lnSpc>
            </a:pPr>
            <a:r>
              <a:rPr lang="en-US" sz="2400">
                <a:solidFill>
                  <a:srgbClr val="2B2B2B"/>
                </a:solidFill>
                <a:latin typeface="Now Light"/>
                <a:ea typeface="Now Light"/>
                <a:cs typeface="Now Light"/>
                <a:sym typeface="Now Light"/>
              </a:rPr>
              <a:t>This mini course will give you some easy ways to change your life, to embody the goddess and release your hidden one. Whether you are female or male the goddess is a strong force to reckon with. You are given some steps to take with no particular order , but I would advice you to cleanse first.</a:t>
            </a:r>
          </a:p>
          <a:p>
            <a:pPr algn="l" marL="0" indent="0" lvl="0">
              <a:lnSpc>
                <a:spcPts val="4368"/>
              </a:lnSpc>
              <a:spcBef>
                <a:spcPct val="0"/>
              </a:spcBef>
            </a:pPr>
            <a:r>
              <a:rPr lang="en-US" sz="2400">
                <a:solidFill>
                  <a:srgbClr val="2B2B2B"/>
                </a:solidFill>
                <a:latin typeface="Now Light"/>
                <a:ea typeface="Now Light"/>
                <a:cs typeface="Now Light"/>
                <a:sym typeface="Now Light"/>
              </a:rPr>
              <a:t>It is not an academic work but something that can enrich your life. There are many amazing books out there that will give you the knowledge to follow.</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0">
            <a:off x="7876085" y="3102275"/>
            <a:ext cx="1989146" cy="1877030"/>
          </a:xfrm>
          <a:custGeom>
            <a:avLst/>
            <a:gdLst/>
            <a:ahLst/>
            <a:cxnLst/>
            <a:rect r="r" b="b" t="t" l="l"/>
            <a:pathLst>
              <a:path h="1877030" w="1989146">
                <a:moveTo>
                  <a:pt x="0" y="0"/>
                </a:moveTo>
                <a:lnTo>
                  <a:pt x="1989146" y="0"/>
                </a:lnTo>
                <a:lnTo>
                  <a:pt x="1989146" y="1877030"/>
                </a:lnTo>
                <a:lnTo>
                  <a:pt x="0" y="18770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92136" y="3102275"/>
            <a:ext cx="1989146" cy="1877030"/>
          </a:xfrm>
          <a:custGeom>
            <a:avLst/>
            <a:gdLst/>
            <a:ahLst/>
            <a:cxnLst/>
            <a:rect r="r" b="b" t="t" l="l"/>
            <a:pathLst>
              <a:path h="1877030" w="1989146">
                <a:moveTo>
                  <a:pt x="0" y="0"/>
                </a:moveTo>
                <a:lnTo>
                  <a:pt x="1989146" y="0"/>
                </a:lnTo>
                <a:lnTo>
                  <a:pt x="1989146" y="1877030"/>
                </a:lnTo>
                <a:lnTo>
                  <a:pt x="0" y="18770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160881" y="3101572"/>
            <a:ext cx="1989890" cy="1877733"/>
          </a:xfrm>
          <a:custGeom>
            <a:avLst/>
            <a:gdLst/>
            <a:ahLst/>
            <a:cxnLst/>
            <a:rect r="r" b="b" t="t" l="l"/>
            <a:pathLst>
              <a:path h="1877733" w="1989890">
                <a:moveTo>
                  <a:pt x="0" y="0"/>
                </a:moveTo>
                <a:lnTo>
                  <a:pt x="1989890" y="0"/>
                </a:lnTo>
                <a:lnTo>
                  <a:pt x="1989890" y="1877733"/>
                </a:lnTo>
                <a:lnTo>
                  <a:pt x="0" y="18777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5503901" y="256448"/>
            <a:ext cx="6889550" cy="2530555"/>
          </a:xfrm>
          <a:prstGeom prst="rect">
            <a:avLst/>
          </a:prstGeom>
        </p:spPr>
        <p:txBody>
          <a:bodyPr anchor="t" rtlCol="false" tIns="0" lIns="0" bIns="0" rIns="0">
            <a:spAutoFit/>
          </a:bodyPr>
          <a:lstStyle/>
          <a:p>
            <a:pPr algn="ctr" marL="0" indent="0" lvl="0">
              <a:lnSpc>
                <a:spcPts val="10145"/>
              </a:lnSpc>
            </a:pPr>
            <a:r>
              <a:rPr lang="en-US" sz="7246">
                <a:solidFill>
                  <a:srgbClr val="101010"/>
                </a:solidFill>
                <a:latin typeface="Blosta"/>
                <a:ea typeface="Blosta"/>
                <a:cs typeface="Blosta"/>
                <a:sym typeface="Blosta"/>
              </a:rPr>
              <a:t>MAIDEN, MOTHER, CRONE</a:t>
            </a:r>
          </a:p>
        </p:txBody>
      </p:sp>
      <p:sp>
        <p:nvSpPr>
          <p:cNvPr name="TextBox 7" id="7"/>
          <p:cNvSpPr txBox="true"/>
          <p:nvPr/>
        </p:nvSpPr>
        <p:spPr>
          <a:xfrm rot="0">
            <a:off x="6739294" y="4174623"/>
            <a:ext cx="4418765" cy="4819394"/>
          </a:xfrm>
          <a:prstGeom prst="rect">
            <a:avLst/>
          </a:prstGeom>
        </p:spPr>
        <p:txBody>
          <a:bodyPr anchor="t" rtlCol="false" tIns="0" lIns="0" bIns="0" rIns="0">
            <a:spAutoFit/>
          </a:bodyPr>
          <a:lstStyle/>
          <a:p>
            <a:pPr algn="ctr">
              <a:lnSpc>
                <a:spcPts val="3887"/>
              </a:lnSpc>
            </a:pPr>
            <a:r>
              <a:rPr lang="en-US" sz="2300">
                <a:solidFill>
                  <a:srgbClr val="2B2B2B"/>
                </a:solidFill>
                <a:latin typeface="Now Light"/>
                <a:ea typeface="Now Light"/>
                <a:cs typeface="Now Light"/>
                <a:sym typeface="Now Light"/>
              </a:rPr>
              <a:t>·The mother is the nurturing stability of our middle years. Still the lover and partner with skills, learning and confidence. The mother is a strong archetype, the head of the family, the house and temple. A strong archetype now has emerged as the single parent.</a:t>
            </a:r>
          </a:p>
          <a:p>
            <a:pPr algn="ctr" marL="0" indent="0" lvl="0">
              <a:lnSpc>
                <a:spcPts val="3887"/>
              </a:lnSpc>
            </a:pPr>
          </a:p>
        </p:txBody>
      </p:sp>
      <p:sp>
        <p:nvSpPr>
          <p:cNvPr name="TextBox 8" id="8"/>
          <p:cNvSpPr txBox="true"/>
          <p:nvPr/>
        </p:nvSpPr>
        <p:spPr>
          <a:xfrm rot="0">
            <a:off x="1421924" y="3168004"/>
            <a:ext cx="4329570" cy="6276719"/>
          </a:xfrm>
          <a:prstGeom prst="rect">
            <a:avLst/>
          </a:prstGeom>
        </p:spPr>
        <p:txBody>
          <a:bodyPr anchor="t" rtlCol="false" tIns="0" lIns="0" bIns="0" rIns="0">
            <a:spAutoFit/>
          </a:bodyPr>
          <a:lstStyle/>
          <a:p>
            <a:pPr algn="ctr">
              <a:lnSpc>
                <a:spcPts val="3887"/>
              </a:lnSpc>
            </a:pPr>
            <a:r>
              <a:rPr lang="en-US" sz="2300">
                <a:solidFill>
                  <a:srgbClr val="2B2B2B"/>
                </a:solidFill>
                <a:latin typeface="Now Light"/>
                <a:ea typeface="Now Light"/>
                <a:cs typeface="Now Light"/>
                <a:sym typeface="Now Light"/>
              </a:rPr>
              <a:t>·The maiden is youth, innocence with a flirtatious coyness. Searching for the mate who is equal to her vibration. She is learning about independence and exploring her world. The maiden is on the cusp of sexuality. Stories in the myth of Persephone and Demeter and the fable of Little Red Riding Hood.</a:t>
            </a:r>
          </a:p>
          <a:p>
            <a:pPr algn="ctr" marL="0" indent="0" lvl="0">
              <a:lnSpc>
                <a:spcPts val="3887"/>
              </a:lnSpc>
            </a:pPr>
          </a:p>
        </p:txBody>
      </p:sp>
      <p:sp>
        <p:nvSpPr>
          <p:cNvPr name="TextBox 9" id="9"/>
          <p:cNvSpPr txBox="true"/>
          <p:nvPr/>
        </p:nvSpPr>
        <p:spPr>
          <a:xfrm rot="0">
            <a:off x="12393451" y="2682229"/>
            <a:ext cx="4418765" cy="6762494"/>
          </a:xfrm>
          <a:prstGeom prst="rect">
            <a:avLst/>
          </a:prstGeom>
        </p:spPr>
        <p:txBody>
          <a:bodyPr anchor="t" rtlCol="false" tIns="0" lIns="0" bIns="0" rIns="0">
            <a:spAutoFit/>
          </a:bodyPr>
          <a:lstStyle/>
          <a:p>
            <a:pPr algn="ctr">
              <a:lnSpc>
                <a:spcPts val="3887"/>
              </a:lnSpc>
            </a:pPr>
            <a:r>
              <a:rPr lang="en-US" sz="2300">
                <a:solidFill>
                  <a:srgbClr val="2B2B2B"/>
                </a:solidFill>
                <a:latin typeface="Now Light"/>
                <a:ea typeface="Now Light"/>
                <a:cs typeface="Now Light"/>
                <a:sym typeface="Now Light"/>
              </a:rPr>
              <a:t>·The crone, hag, the wise one feared most of the triple Goddess’s. She is the elder that passes on the wisdom learnt through experience to the maiden. Past childbearing, she is sexually free and  comfortable in her own skin. The crone is un-filtering in communication . She is fearless, knowledgeable and contains power. She is still full of life and mischievous!</a:t>
            </a:r>
          </a:p>
          <a:p>
            <a:pPr algn="ctr" marL="0" indent="0" lvl="0">
              <a:lnSpc>
                <a:spcPts val="3887"/>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5188940" y="4343701"/>
            <a:ext cx="8962062" cy="8502757"/>
          </a:xfrm>
          <a:custGeom>
            <a:avLst/>
            <a:gdLst/>
            <a:ahLst/>
            <a:cxnLst/>
            <a:rect r="r" b="b" t="t" l="l"/>
            <a:pathLst>
              <a:path h="8502757" w="8962062">
                <a:moveTo>
                  <a:pt x="0" y="0"/>
                </a:moveTo>
                <a:lnTo>
                  <a:pt x="8962063" y="0"/>
                </a:lnTo>
                <a:lnTo>
                  <a:pt x="8962063" y="8502757"/>
                </a:lnTo>
                <a:lnTo>
                  <a:pt x="0" y="8502757"/>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0">
            <a:off x="6715567" y="7983168"/>
            <a:ext cx="9090582" cy="8624690"/>
          </a:xfrm>
          <a:custGeom>
            <a:avLst/>
            <a:gdLst/>
            <a:ahLst/>
            <a:cxnLst/>
            <a:rect r="r" b="b" t="t" l="l"/>
            <a:pathLst>
              <a:path h="8624690" w="9090582">
                <a:moveTo>
                  <a:pt x="0" y="0"/>
                </a:moveTo>
                <a:lnTo>
                  <a:pt x="9090582" y="0"/>
                </a:lnTo>
                <a:lnTo>
                  <a:pt x="9090582" y="8624690"/>
                </a:lnTo>
                <a:lnTo>
                  <a:pt x="0" y="8624690"/>
                </a:lnTo>
                <a:lnTo>
                  <a:pt x="0" y="0"/>
                </a:lnTo>
                <a:close/>
              </a:path>
            </a:pathLst>
          </a:custGeom>
          <a:blipFill>
            <a:blip r:embed="rId3"/>
            <a:stretch>
              <a:fillRect l="0" t="0" r="0" b="0"/>
            </a:stretch>
          </a:blipFill>
        </p:spPr>
      </p:sp>
      <p:sp>
        <p:nvSpPr>
          <p:cNvPr name="Freeform 5" id="5"/>
          <p:cNvSpPr/>
          <p:nvPr/>
        </p:nvSpPr>
        <p:spPr>
          <a:xfrm flipH="false" flipV="false" rot="5400000">
            <a:off x="13184114" y="8215051"/>
            <a:ext cx="4406496" cy="3076536"/>
          </a:xfrm>
          <a:custGeom>
            <a:avLst/>
            <a:gdLst/>
            <a:ahLst/>
            <a:cxnLst/>
            <a:rect r="r" b="b" t="t" l="l"/>
            <a:pathLst>
              <a:path h="3076536" w="4406496">
                <a:moveTo>
                  <a:pt x="0" y="0"/>
                </a:moveTo>
                <a:lnTo>
                  <a:pt x="4406496" y="0"/>
                </a:lnTo>
                <a:lnTo>
                  <a:pt x="4406496" y="3076535"/>
                </a:lnTo>
                <a:lnTo>
                  <a:pt x="0" y="30765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7850222">
            <a:off x="-3447454" y="-2594308"/>
            <a:ext cx="7637434" cy="7246015"/>
          </a:xfrm>
          <a:custGeom>
            <a:avLst/>
            <a:gdLst/>
            <a:ahLst/>
            <a:cxnLst/>
            <a:rect r="r" b="b" t="t" l="l"/>
            <a:pathLst>
              <a:path h="7246015" w="7637434">
                <a:moveTo>
                  <a:pt x="0" y="0"/>
                </a:moveTo>
                <a:lnTo>
                  <a:pt x="7637433" y="0"/>
                </a:lnTo>
                <a:lnTo>
                  <a:pt x="7637433" y="7246016"/>
                </a:lnTo>
                <a:lnTo>
                  <a:pt x="0" y="7246016"/>
                </a:lnTo>
                <a:lnTo>
                  <a:pt x="0" y="0"/>
                </a:lnTo>
                <a:close/>
              </a:path>
            </a:pathLst>
          </a:custGeom>
          <a:blipFill>
            <a:blip r:embed="rId6"/>
            <a:stretch>
              <a:fillRect l="0" t="0" r="0" b="0"/>
            </a:stretch>
          </a:blipFill>
        </p:spPr>
      </p:sp>
      <p:sp>
        <p:nvSpPr>
          <p:cNvPr name="Freeform 7" id="7"/>
          <p:cNvSpPr/>
          <p:nvPr/>
        </p:nvSpPr>
        <p:spPr>
          <a:xfrm flipH="false" flipV="false" rot="5300415">
            <a:off x="909752" y="-7427130"/>
            <a:ext cx="10487369" cy="9949892"/>
          </a:xfrm>
          <a:custGeom>
            <a:avLst/>
            <a:gdLst/>
            <a:ahLst/>
            <a:cxnLst/>
            <a:rect r="r" b="b" t="t" l="l"/>
            <a:pathLst>
              <a:path h="9949892" w="10487369">
                <a:moveTo>
                  <a:pt x="0" y="0"/>
                </a:moveTo>
                <a:lnTo>
                  <a:pt x="10487370" y="0"/>
                </a:lnTo>
                <a:lnTo>
                  <a:pt x="10487370" y="9949892"/>
                </a:lnTo>
                <a:lnTo>
                  <a:pt x="0" y="9949892"/>
                </a:lnTo>
                <a:lnTo>
                  <a:pt x="0" y="0"/>
                </a:lnTo>
                <a:close/>
              </a:path>
            </a:pathLst>
          </a:custGeom>
          <a:blipFill>
            <a:blip r:embed="rId3"/>
            <a:stretch>
              <a:fillRect l="0" t="0" r="0" b="0"/>
            </a:stretch>
          </a:blipFill>
        </p:spPr>
      </p:sp>
      <p:sp>
        <p:nvSpPr>
          <p:cNvPr name="Freeform 8" id="8"/>
          <p:cNvSpPr/>
          <p:nvPr/>
        </p:nvSpPr>
        <p:spPr>
          <a:xfrm flipH="false" flipV="false" rot="3566418">
            <a:off x="559792" y="-495930"/>
            <a:ext cx="3425615" cy="2534955"/>
          </a:xfrm>
          <a:custGeom>
            <a:avLst/>
            <a:gdLst/>
            <a:ahLst/>
            <a:cxnLst/>
            <a:rect r="r" b="b" t="t" l="l"/>
            <a:pathLst>
              <a:path h="2534955" w="3425615">
                <a:moveTo>
                  <a:pt x="0" y="0"/>
                </a:moveTo>
                <a:lnTo>
                  <a:pt x="3425615" y="0"/>
                </a:lnTo>
                <a:lnTo>
                  <a:pt x="3425615" y="2534956"/>
                </a:lnTo>
                <a:lnTo>
                  <a:pt x="0" y="253495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5713926" y="1351139"/>
            <a:ext cx="7530920" cy="1244680"/>
          </a:xfrm>
          <a:prstGeom prst="rect">
            <a:avLst/>
          </a:prstGeom>
        </p:spPr>
        <p:txBody>
          <a:bodyPr anchor="t" rtlCol="false" tIns="0" lIns="0" bIns="0" rIns="0">
            <a:spAutoFit/>
          </a:bodyPr>
          <a:lstStyle/>
          <a:p>
            <a:pPr algn="ctr" marL="0" indent="0" lvl="0">
              <a:lnSpc>
                <a:spcPts val="10145"/>
              </a:lnSpc>
            </a:pPr>
            <a:r>
              <a:rPr lang="en-US" sz="7246">
                <a:solidFill>
                  <a:srgbClr val="101010"/>
                </a:solidFill>
                <a:latin typeface="Blosta"/>
                <a:ea typeface="Blosta"/>
                <a:cs typeface="Blosta"/>
                <a:sym typeface="Blosta"/>
              </a:rPr>
              <a:t>GODDESS </a:t>
            </a:r>
            <a:r>
              <a:rPr lang="en-US" sz="7246">
                <a:solidFill>
                  <a:srgbClr val="101010"/>
                </a:solidFill>
                <a:latin typeface="Blosta"/>
                <a:ea typeface="Blosta"/>
                <a:cs typeface="Blosta"/>
                <a:sym typeface="Blosta"/>
              </a:rPr>
              <a:t>MISSION</a:t>
            </a:r>
          </a:p>
        </p:txBody>
      </p:sp>
      <p:sp>
        <p:nvSpPr>
          <p:cNvPr name="TextBox 10" id="10"/>
          <p:cNvSpPr txBox="true"/>
          <p:nvPr/>
        </p:nvSpPr>
        <p:spPr>
          <a:xfrm rot="0">
            <a:off x="1028700" y="3329259"/>
            <a:ext cx="7884328" cy="1249420"/>
          </a:xfrm>
          <a:prstGeom prst="rect">
            <a:avLst/>
          </a:prstGeom>
        </p:spPr>
        <p:txBody>
          <a:bodyPr anchor="t" rtlCol="false" tIns="0" lIns="0" bIns="0" rIns="0">
            <a:spAutoFit/>
          </a:bodyPr>
          <a:lstStyle/>
          <a:p>
            <a:pPr algn="ctr" marL="0" indent="0" lvl="0">
              <a:lnSpc>
                <a:spcPts val="5186"/>
              </a:lnSpc>
              <a:spcBef>
                <a:spcPct val="0"/>
              </a:spcBef>
            </a:pPr>
          </a:p>
          <a:p>
            <a:pPr algn="ctr" marL="0" indent="0" lvl="0">
              <a:lnSpc>
                <a:spcPts val="5186"/>
              </a:lnSpc>
              <a:spcBef>
                <a:spcPct val="0"/>
              </a:spcBef>
            </a:pPr>
          </a:p>
        </p:txBody>
      </p:sp>
      <p:sp>
        <p:nvSpPr>
          <p:cNvPr name="TextBox 11" id="11"/>
          <p:cNvSpPr txBox="true"/>
          <p:nvPr/>
        </p:nvSpPr>
        <p:spPr>
          <a:xfrm rot="0">
            <a:off x="9479386" y="3866555"/>
            <a:ext cx="6640429" cy="496822"/>
          </a:xfrm>
          <a:prstGeom prst="rect">
            <a:avLst/>
          </a:prstGeom>
        </p:spPr>
        <p:txBody>
          <a:bodyPr anchor="t" rtlCol="false" tIns="0" lIns="0" bIns="0" rIns="0">
            <a:spAutoFit/>
          </a:bodyPr>
          <a:lstStyle/>
          <a:p>
            <a:pPr algn="ctr" marL="0" indent="0" lvl="0">
              <a:lnSpc>
                <a:spcPts val="4368"/>
              </a:lnSpc>
              <a:spcBef>
                <a:spcPct val="0"/>
              </a:spcBef>
            </a:pPr>
          </a:p>
        </p:txBody>
      </p:sp>
      <p:sp>
        <p:nvSpPr>
          <p:cNvPr name="Freeform 12" id="12"/>
          <p:cNvSpPr/>
          <p:nvPr/>
        </p:nvSpPr>
        <p:spPr>
          <a:xfrm flipH="false" flipV="false" rot="0">
            <a:off x="16210543" y="1810669"/>
            <a:ext cx="1430175" cy="1570299"/>
          </a:xfrm>
          <a:custGeom>
            <a:avLst/>
            <a:gdLst/>
            <a:ahLst/>
            <a:cxnLst/>
            <a:rect r="r" b="b" t="t" l="l"/>
            <a:pathLst>
              <a:path h="1570299" w="1430175">
                <a:moveTo>
                  <a:pt x="0" y="0"/>
                </a:moveTo>
                <a:lnTo>
                  <a:pt x="1430174" y="0"/>
                </a:lnTo>
                <a:lnTo>
                  <a:pt x="1430174" y="1570300"/>
                </a:lnTo>
                <a:lnTo>
                  <a:pt x="0" y="1570300"/>
                </a:lnTo>
                <a:lnTo>
                  <a:pt x="0" y="0"/>
                </a:lnTo>
                <a:close/>
              </a:path>
            </a:pathLst>
          </a:custGeom>
          <a:blipFill>
            <a:blip r:embed="rId9"/>
            <a:stretch>
              <a:fillRect l="0" t="0" r="0" b="0"/>
            </a:stretch>
          </a:blipFill>
        </p:spPr>
      </p:sp>
      <p:sp>
        <p:nvSpPr>
          <p:cNvPr name="TextBox 13" id="13"/>
          <p:cNvSpPr txBox="true"/>
          <p:nvPr/>
        </p:nvSpPr>
        <p:spPr>
          <a:xfrm rot="0">
            <a:off x="1801491" y="4315752"/>
            <a:ext cx="7111537" cy="3489913"/>
          </a:xfrm>
          <a:prstGeom prst="rect">
            <a:avLst/>
          </a:prstGeom>
        </p:spPr>
        <p:txBody>
          <a:bodyPr anchor="t" rtlCol="false" tIns="0" lIns="0" bIns="0" rIns="0">
            <a:spAutoFit/>
          </a:bodyPr>
          <a:lstStyle/>
          <a:p>
            <a:pPr algn="ctr">
              <a:lnSpc>
                <a:spcPts val="3467"/>
              </a:lnSpc>
              <a:spcBef>
                <a:spcPct val="0"/>
              </a:spcBef>
            </a:pPr>
            <a:r>
              <a:rPr lang="en-US" sz="2476" spc="7">
                <a:solidFill>
                  <a:srgbClr val="000000"/>
                </a:solidFill>
                <a:latin typeface="Now"/>
                <a:ea typeface="Now"/>
                <a:cs typeface="Now"/>
                <a:sym typeface="Now"/>
              </a:rPr>
              <a:t> Create a sacred space for your connection with the Goddess. This does not need to be an elaborate. As long it is clean and special to you. You can add a small altar that is simple with a candle, a picture, an incense/smudge stick, and a bowl of water. The objective is to create a focal point for you for your dedication to the Goddess.</a:t>
            </a:r>
          </a:p>
        </p:txBody>
      </p:sp>
      <p:sp>
        <p:nvSpPr>
          <p:cNvPr name="TextBox 14" id="14"/>
          <p:cNvSpPr txBox="true"/>
          <p:nvPr/>
        </p:nvSpPr>
        <p:spPr>
          <a:xfrm rot="0">
            <a:off x="9144000" y="4325277"/>
            <a:ext cx="8757487" cy="2910840"/>
          </a:xfrm>
          <a:prstGeom prst="rect">
            <a:avLst/>
          </a:prstGeom>
        </p:spPr>
        <p:txBody>
          <a:bodyPr anchor="t" rtlCol="false" tIns="0" lIns="0" bIns="0" rIns="0">
            <a:spAutoFit/>
          </a:bodyPr>
          <a:lstStyle/>
          <a:p>
            <a:pPr algn="ctr">
              <a:lnSpc>
                <a:spcPts val="3359"/>
              </a:lnSpc>
              <a:spcBef>
                <a:spcPct val="0"/>
              </a:spcBef>
            </a:pPr>
            <a:r>
              <a:rPr lang="en-US" sz="2400" spc="7">
                <a:solidFill>
                  <a:srgbClr val="000000"/>
                </a:solidFill>
                <a:latin typeface="Now"/>
                <a:ea typeface="Now"/>
                <a:cs typeface="Now"/>
                <a:sym typeface="Now"/>
              </a:rPr>
              <a:t>Cleanse and honour yourself and the Goddess within. A bath or shower with intension sets aside the day to create a sacred time for yourself is an honouring act, not just for you but the Goddess too. It is a practical aspect. Bathing removes dirt but will also removes negative vibrations or attachments.? Your skin will glow as well as your aura and you will smell lovely too.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Freeform 3" id="3"/>
          <p:cNvSpPr/>
          <p:nvPr/>
        </p:nvSpPr>
        <p:spPr>
          <a:xfrm flipH="false" flipV="false" rot="-9363231">
            <a:off x="13720185" y="4677076"/>
            <a:ext cx="8962062" cy="8502757"/>
          </a:xfrm>
          <a:custGeom>
            <a:avLst/>
            <a:gdLst/>
            <a:ahLst/>
            <a:cxnLst/>
            <a:rect r="r" b="b" t="t" l="l"/>
            <a:pathLst>
              <a:path h="8502757" w="8962062">
                <a:moveTo>
                  <a:pt x="0" y="0"/>
                </a:moveTo>
                <a:lnTo>
                  <a:pt x="8962062" y="0"/>
                </a:lnTo>
                <a:lnTo>
                  <a:pt x="8962062" y="8502757"/>
                </a:lnTo>
                <a:lnTo>
                  <a:pt x="0" y="8502757"/>
                </a:lnTo>
                <a:lnTo>
                  <a:pt x="0" y="0"/>
                </a:lnTo>
                <a:close/>
              </a:path>
            </a:pathLst>
          </a:custGeom>
          <a:blipFill>
            <a:blip r:embed="rId3"/>
            <a:stretch>
              <a:fillRect l="0" t="0" r="0" b="0"/>
            </a:stretch>
          </a:blipFill>
          <a:ln cap="sq">
            <a:noFill/>
            <a:prstDash val="solid"/>
            <a:miter/>
          </a:ln>
        </p:spPr>
      </p:sp>
      <p:sp>
        <p:nvSpPr>
          <p:cNvPr name="Freeform 4" id="4"/>
          <p:cNvSpPr/>
          <p:nvPr/>
        </p:nvSpPr>
        <p:spPr>
          <a:xfrm flipH="false" flipV="false" rot="0">
            <a:off x="8928742" y="-1203624"/>
            <a:ext cx="12111329" cy="11490624"/>
          </a:xfrm>
          <a:custGeom>
            <a:avLst/>
            <a:gdLst/>
            <a:ahLst/>
            <a:cxnLst/>
            <a:rect r="r" b="b" t="t" l="l"/>
            <a:pathLst>
              <a:path h="11490624" w="12111329">
                <a:moveTo>
                  <a:pt x="0" y="0"/>
                </a:moveTo>
                <a:lnTo>
                  <a:pt x="12111330" y="0"/>
                </a:lnTo>
                <a:lnTo>
                  <a:pt x="12111330" y="11490624"/>
                </a:lnTo>
                <a:lnTo>
                  <a:pt x="0" y="11490624"/>
                </a:lnTo>
                <a:lnTo>
                  <a:pt x="0" y="0"/>
                </a:lnTo>
                <a:close/>
              </a:path>
            </a:pathLst>
          </a:custGeom>
          <a:blipFill>
            <a:blip r:embed="rId4"/>
            <a:stretch>
              <a:fillRect l="0" t="0" r="0" b="0"/>
            </a:stretch>
          </a:blipFill>
        </p:spPr>
      </p:sp>
      <p:sp>
        <p:nvSpPr>
          <p:cNvPr name="Freeform 5" id="5"/>
          <p:cNvSpPr/>
          <p:nvPr/>
        </p:nvSpPr>
        <p:spPr>
          <a:xfrm flipH="false" flipV="false" rot="0">
            <a:off x="8451097" y="7413701"/>
            <a:ext cx="9090582" cy="8624690"/>
          </a:xfrm>
          <a:custGeom>
            <a:avLst/>
            <a:gdLst/>
            <a:ahLst/>
            <a:cxnLst/>
            <a:rect r="r" b="b" t="t" l="l"/>
            <a:pathLst>
              <a:path h="8624690" w="9090582">
                <a:moveTo>
                  <a:pt x="0" y="0"/>
                </a:moveTo>
                <a:lnTo>
                  <a:pt x="9090583" y="0"/>
                </a:lnTo>
                <a:lnTo>
                  <a:pt x="9090583" y="8624691"/>
                </a:lnTo>
                <a:lnTo>
                  <a:pt x="0" y="8624691"/>
                </a:lnTo>
                <a:lnTo>
                  <a:pt x="0" y="0"/>
                </a:lnTo>
                <a:close/>
              </a:path>
            </a:pathLst>
          </a:custGeom>
          <a:blipFill>
            <a:blip r:embed="rId3"/>
            <a:stretch>
              <a:fillRect l="0" t="0" r="0" b="0"/>
            </a:stretch>
          </a:blipFill>
        </p:spPr>
      </p:sp>
      <p:sp>
        <p:nvSpPr>
          <p:cNvPr name="Freeform 6" id="6"/>
          <p:cNvSpPr/>
          <p:nvPr/>
        </p:nvSpPr>
        <p:spPr>
          <a:xfrm flipH="false" flipV="false" rot="5400000">
            <a:off x="13131910" y="7921326"/>
            <a:ext cx="4752425" cy="3318057"/>
          </a:xfrm>
          <a:custGeom>
            <a:avLst/>
            <a:gdLst/>
            <a:ahLst/>
            <a:cxnLst/>
            <a:rect r="r" b="b" t="t" l="l"/>
            <a:pathLst>
              <a:path h="3318057" w="4752425">
                <a:moveTo>
                  <a:pt x="0" y="0"/>
                </a:moveTo>
                <a:lnTo>
                  <a:pt x="4752425" y="0"/>
                </a:lnTo>
                <a:lnTo>
                  <a:pt x="4752425" y="3318057"/>
                </a:lnTo>
                <a:lnTo>
                  <a:pt x="0" y="33180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796355">
            <a:off x="8065417" y="-5818254"/>
            <a:ext cx="9122123" cy="8654614"/>
          </a:xfrm>
          <a:custGeom>
            <a:avLst/>
            <a:gdLst/>
            <a:ahLst/>
            <a:cxnLst/>
            <a:rect r="r" b="b" t="t" l="l"/>
            <a:pathLst>
              <a:path h="8654614" w="9122123">
                <a:moveTo>
                  <a:pt x="0" y="0"/>
                </a:moveTo>
                <a:lnTo>
                  <a:pt x="9122123" y="0"/>
                </a:lnTo>
                <a:lnTo>
                  <a:pt x="9122123" y="8654614"/>
                </a:lnTo>
                <a:lnTo>
                  <a:pt x="0" y="8654614"/>
                </a:lnTo>
                <a:lnTo>
                  <a:pt x="0" y="0"/>
                </a:lnTo>
                <a:close/>
              </a:path>
            </a:pathLst>
          </a:custGeom>
          <a:blipFill>
            <a:blip r:embed="rId3"/>
            <a:stretch>
              <a:fillRect l="0" t="0" r="0" b="0"/>
            </a:stretch>
          </a:blipFill>
        </p:spPr>
      </p:sp>
      <p:sp>
        <p:nvSpPr>
          <p:cNvPr name="Freeform 8" id="8"/>
          <p:cNvSpPr/>
          <p:nvPr/>
        </p:nvSpPr>
        <p:spPr>
          <a:xfrm flipH="true" flipV="true" rot="8841830">
            <a:off x="13978089" y="-272953"/>
            <a:ext cx="3928118" cy="1628384"/>
          </a:xfrm>
          <a:custGeom>
            <a:avLst/>
            <a:gdLst/>
            <a:ahLst/>
            <a:cxnLst/>
            <a:rect r="r" b="b" t="t" l="l"/>
            <a:pathLst>
              <a:path h="1628384" w="3928118">
                <a:moveTo>
                  <a:pt x="3928118" y="1628383"/>
                </a:moveTo>
                <a:lnTo>
                  <a:pt x="0" y="1628383"/>
                </a:lnTo>
                <a:lnTo>
                  <a:pt x="0" y="0"/>
                </a:lnTo>
                <a:lnTo>
                  <a:pt x="3928118" y="0"/>
                </a:lnTo>
                <a:lnTo>
                  <a:pt x="3928118" y="1628383"/>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406044" y="8462717"/>
            <a:ext cx="8904399" cy="795583"/>
          </a:xfrm>
          <a:prstGeom prst="rect">
            <a:avLst/>
          </a:prstGeom>
        </p:spPr>
        <p:txBody>
          <a:bodyPr anchor="t" rtlCol="false" tIns="0" lIns="0" bIns="0" rIns="0">
            <a:spAutoFit/>
          </a:bodyPr>
          <a:lstStyle/>
          <a:p>
            <a:pPr algn="l" marL="0" indent="0" lvl="0">
              <a:lnSpc>
                <a:spcPts val="6570"/>
              </a:lnSpc>
              <a:spcBef>
                <a:spcPct val="0"/>
              </a:spcBef>
            </a:pPr>
            <a:r>
              <a:rPr lang="en-US" sz="4693" spc="220" strike="noStrike" u="none">
                <a:solidFill>
                  <a:srgbClr val="101010"/>
                </a:solidFill>
                <a:latin typeface="Eyesome Script"/>
                <a:ea typeface="Eyesome Script"/>
                <a:cs typeface="Eyesome Script"/>
                <a:sym typeface="Eyesome Script"/>
              </a:rPr>
              <a:t>“Cleanliness</a:t>
            </a:r>
            <a:r>
              <a:rPr lang="en-US" sz="4693" spc="220" strike="noStrike" u="none">
                <a:solidFill>
                  <a:srgbClr val="101010"/>
                </a:solidFill>
                <a:latin typeface="Eyesome Script"/>
                <a:ea typeface="Eyesome Script"/>
                <a:cs typeface="Eyesome Script"/>
                <a:sym typeface="Eyesome Script"/>
              </a:rPr>
              <a:t> is next to the Goddess</a:t>
            </a:r>
          </a:p>
        </p:txBody>
      </p:sp>
      <p:sp>
        <p:nvSpPr>
          <p:cNvPr name="TextBox 10" id="10"/>
          <p:cNvSpPr txBox="true"/>
          <p:nvPr/>
        </p:nvSpPr>
        <p:spPr>
          <a:xfrm rot="0">
            <a:off x="1406044" y="1404587"/>
            <a:ext cx="9254276" cy="1244680"/>
          </a:xfrm>
          <a:prstGeom prst="rect">
            <a:avLst/>
          </a:prstGeom>
        </p:spPr>
        <p:txBody>
          <a:bodyPr anchor="t" rtlCol="false" tIns="0" lIns="0" bIns="0" rIns="0">
            <a:spAutoFit/>
          </a:bodyPr>
          <a:lstStyle/>
          <a:p>
            <a:pPr algn="l" marL="0" indent="0" lvl="0">
              <a:lnSpc>
                <a:spcPts val="10145"/>
              </a:lnSpc>
            </a:pPr>
            <a:r>
              <a:rPr lang="en-US" sz="7246">
                <a:solidFill>
                  <a:srgbClr val="101010"/>
                </a:solidFill>
                <a:latin typeface="Blosta"/>
                <a:ea typeface="Blosta"/>
                <a:cs typeface="Blosta"/>
                <a:sym typeface="Blosta"/>
              </a:rPr>
              <a:t>GODDESS RITUAL BATH</a:t>
            </a:r>
          </a:p>
        </p:txBody>
      </p:sp>
      <p:sp>
        <p:nvSpPr>
          <p:cNvPr name="TextBox 11" id="11"/>
          <p:cNvSpPr txBox="true"/>
          <p:nvPr/>
        </p:nvSpPr>
        <p:spPr>
          <a:xfrm rot="0">
            <a:off x="1406044" y="2757273"/>
            <a:ext cx="8082741" cy="5468872"/>
          </a:xfrm>
          <a:prstGeom prst="rect">
            <a:avLst/>
          </a:prstGeom>
        </p:spPr>
        <p:txBody>
          <a:bodyPr anchor="t" rtlCol="false" tIns="0" lIns="0" bIns="0" rIns="0">
            <a:spAutoFit/>
          </a:bodyPr>
          <a:lstStyle/>
          <a:p>
            <a:pPr algn="ctr">
              <a:lnSpc>
                <a:spcPts val="4368"/>
              </a:lnSpc>
            </a:pPr>
            <a:r>
              <a:rPr lang="en-US" sz="2400">
                <a:solidFill>
                  <a:srgbClr val="2B2B2B"/>
                </a:solidFill>
                <a:latin typeface="Now Light"/>
                <a:ea typeface="Now Light"/>
                <a:cs typeface="Now Light"/>
                <a:sym typeface="Now Light"/>
              </a:rPr>
              <a:t>Bath Salts of Sea Salt o&amp; Epsom </a:t>
            </a:r>
          </a:p>
          <a:p>
            <a:pPr algn="ctr">
              <a:lnSpc>
                <a:spcPts val="4368"/>
              </a:lnSpc>
            </a:pPr>
            <a:r>
              <a:rPr lang="en-US" sz="2400">
                <a:solidFill>
                  <a:srgbClr val="2B2B2B"/>
                </a:solidFill>
                <a:latin typeface="Now Light"/>
                <a:ea typeface="Now Light"/>
                <a:cs typeface="Now Light"/>
                <a:sym typeface="Now Light"/>
              </a:rPr>
              <a:t>Essential Oils combination of</a:t>
            </a:r>
          </a:p>
          <a:p>
            <a:pPr algn="ctr">
              <a:lnSpc>
                <a:spcPts val="4368"/>
              </a:lnSpc>
            </a:pPr>
            <a:r>
              <a:rPr lang="en-US" sz="2400">
                <a:solidFill>
                  <a:srgbClr val="2B2B2B"/>
                </a:solidFill>
                <a:latin typeface="Now Light"/>
                <a:ea typeface="Now Light"/>
                <a:cs typeface="Now Light"/>
                <a:sym typeface="Now Light"/>
              </a:rPr>
              <a:t>Rosewood</a:t>
            </a:r>
          </a:p>
          <a:p>
            <a:pPr algn="ctr">
              <a:lnSpc>
                <a:spcPts val="4368"/>
              </a:lnSpc>
            </a:pPr>
            <a:r>
              <a:rPr lang="en-US" sz="2400">
                <a:solidFill>
                  <a:srgbClr val="2B2B2B"/>
                </a:solidFill>
                <a:latin typeface="Now Light"/>
                <a:ea typeface="Now Light"/>
                <a:cs typeface="Now Light"/>
                <a:sym typeface="Now Light"/>
              </a:rPr>
              <a:t>Geranium</a:t>
            </a:r>
          </a:p>
          <a:p>
            <a:pPr algn="ctr">
              <a:lnSpc>
                <a:spcPts val="4368"/>
              </a:lnSpc>
            </a:pPr>
            <a:r>
              <a:rPr lang="en-US" sz="2400">
                <a:solidFill>
                  <a:srgbClr val="2B2B2B"/>
                </a:solidFill>
                <a:latin typeface="Now Light"/>
                <a:ea typeface="Now Light"/>
                <a:cs typeface="Now Light"/>
                <a:sym typeface="Now Light"/>
              </a:rPr>
              <a:t>Rose</a:t>
            </a:r>
          </a:p>
          <a:p>
            <a:pPr algn="ctr">
              <a:lnSpc>
                <a:spcPts val="4368"/>
              </a:lnSpc>
            </a:pPr>
            <a:r>
              <a:rPr lang="en-US" sz="2400">
                <a:solidFill>
                  <a:srgbClr val="2B2B2B"/>
                </a:solidFill>
                <a:latin typeface="Now Light"/>
                <a:ea typeface="Now Light"/>
                <a:cs typeface="Now Light"/>
                <a:sym typeface="Now Light"/>
              </a:rPr>
              <a:t>Lavender</a:t>
            </a:r>
          </a:p>
          <a:p>
            <a:pPr algn="ctr">
              <a:lnSpc>
                <a:spcPts val="4368"/>
              </a:lnSpc>
            </a:pPr>
            <a:r>
              <a:rPr lang="en-US" sz="2400">
                <a:solidFill>
                  <a:srgbClr val="2B2B2B"/>
                </a:solidFill>
                <a:latin typeface="Now Light"/>
                <a:ea typeface="Now Light"/>
                <a:cs typeface="Now Light"/>
                <a:sym typeface="Now Light"/>
              </a:rPr>
              <a:t>Ylang ylang</a:t>
            </a:r>
          </a:p>
          <a:p>
            <a:pPr algn="ctr">
              <a:lnSpc>
                <a:spcPts val="4368"/>
              </a:lnSpc>
            </a:pPr>
            <a:r>
              <a:rPr lang="en-US" sz="2400">
                <a:solidFill>
                  <a:srgbClr val="2B2B2B"/>
                </a:solidFill>
                <a:latin typeface="Now Light"/>
                <a:ea typeface="Now Light"/>
                <a:cs typeface="Now Light"/>
                <a:sym typeface="Now Light"/>
              </a:rPr>
              <a:t>Palmarosa</a:t>
            </a:r>
          </a:p>
          <a:p>
            <a:pPr algn="ctr">
              <a:lnSpc>
                <a:spcPts val="4368"/>
              </a:lnSpc>
            </a:pPr>
            <a:r>
              <a:rPr lang="en-US" sz="2400">
                <a:solidFill>
                  <a:srgbClr val="2B2B2B"/>
                </a:solidFill>
                <a:latin typeface="Now Light"/>
                <a:ea typeface="Now Light"/>
                <a:cs typeface="Now Light"/>
                <a:sym typeface="Now Light"/>
              </a:rPr>
              <a:t>Blend together.</a:t>
            </a:r>
          </a:p>
          <a:p>
            <a:pPr algn="r" marL="0" indent="0" lvl="0">
              <a:lnSpc>
                <a:spcPts val="4368"/>
              </a:lnSpc>
              <a:spcBef>
                <a:spcPct val="0"/>
              </a:spcBef>
            </a:pPr>
          </a:p>
        </p:txBody>
      </p:sp>
      <p:sp>
        <p:nvSpPr>
          <p:cNvPr name="Freeform 12" id="12"/>
          <p:cNvSpPr/>
          <p:nvPr/>
        </p:nvSpPr>
        <p:spPr>
          <a:xfrm flipH="false" flipV="false" rot="0">
            <a:off x="313613" y="243550"/>
            <a:ext cx="1430175" cy="1570299"/>
          </a:xfrm>
          <a:custGeom>
            <a:avLst/>
            <a:gdLst/>
            <a:ahLst/>
            <a:cxnLst/>
            <a:rect r="r" b="b" t="t" l="l"/>
            <a:pathLst>
              <a:path h="1570299" w="1430175">
                <a:moveTo>
                  <a:pt x="0" y="0"/>
                </a:moveTo>
                <a:lnTo>
                  <a:pt x="1430174" y="0"/>
                </a:lnTo>
                <a:lnTo>
                  <a:pt x="1430174" y="1570300"/>
                </a:lnTo>
                <a:lnTo>
                  <a:pt x="0" y="1570300"/>
                </a:lnTo>
                <a:lnTo>
                  <a:pt x="0" y="0"/>
                </a:lnTo>
                <a:close/>
              </a:path>
            </a:pathLst>
          </a:custGeom>
          <a:blipFill>
            <a:blip r:embed="rId9"/>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80000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14640" r="-413" b="-16120"/>
            </a:stretch>
          </a:blipFill>
        </p:spPr>
      </p:sp>
      <p:sp>
        <p:nvSpPr>
          <p:cNvPr name="TextBox 3" id="3"/>
          <p:cNvSpPr txBox="true"/>
          <p:nvPr/>
        </p:nvSpPr>
        <p:spPr>
          <a:xfrm rot="0">
            <a:off x="5327520" y="619460"/>
            <a:ext cx="9491136" cy="1244680"/>
          </a:xfrm>
          <a:prstGeom prst="rect">
            <a:avLst/>
          </a:prstGeom>
        </p:spPr>
        <p:txBody>
          <a:bodyPr anchor="t" rtlCol="false" tIns="0" lIns="0" bIns="0" rIns="0">
            <a:spAutoFit/>
          </a:bodyPr>
          <a:lstStyle/>
          <a:p>
            <a:pPr algn="l" marL="0" indent="0" lvl="0">
              <a:lnSpc>
                <a:spcPts val="10145"/>
              </a:lnSpc>
            </a:pPr>
            <a:r>
              <a:rPr lang="en-US" sz="7246">
                <a:solidFill>
                  <a:srgbClr val="101010"/>
                </a:solidFill>
                <a:latin typeface="Blosta"/>
                <a:ea typeface="Blosta"/>
                <a:cs typeface="Blosta"/>
                <a:sym typeface="Blosta"/>
              </a:rPr>
              <a:t>GODDESS </a:t>
            </a:r>
            <a:r>
              <a:rPr lang="en-US" sz="7246">
                <a:solidFill>
                  <a:srgbClr val="101010"/>
                </a:solidFill>
                <a:latin typeface="Blosta"/>
                <a:ea typeface="Blosta"/>
                <a:cs typeface="Blosta"/>
                <a:sym typeface="Blosta"/>
              </a:rPr>
              <a:t>PROCESS</a:t>
            </a:r>
          </a:p>
        </p:txBody>
      </p:sp>
      <p:sp>
        <p:nvSpPr>
          <p:cNvPr name="Freeform 4" id="4"/>
          <p:cNvSpPr/>
          <p:nvPr/>
        </p:nvSpPr>
        <p:spPr>
          <a:xfrm flipH="false" flipV="false" rot="0">
            <a:off x="2130377" y="3224418"/>
            <a:ext cx="6394287" cy="6033882"/>
          </a:xfrm>
          <a:custGeom>
            <a:avLst/>
            <a:gdLst/>
            <a:ahLst/>
            <a:cxnLst/>
            <a:rect r="r" b="b" t="t" l="l"/>
            <a:pathLst>
              <a:path h="6033882" w="6394287">
                <a:moveTo>
                  <a:pt x="0" y="0"/>
                </a:moveTo>
                <a:lnTo>
                  <a:pt x="6394287" y="0"/>
                </a:lnTo>
                <a:lnTo>
                  <a:pt x="6394287" y="6033882"/>
                </a:lnTo>
                <a:lnTo>
                  <a:pt x="0" y="60338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763336" y="3224418"/>
            <a:ext cx="6394287" cy="6033882"/>
          </a:xfrm>
          <a:custGeom>
            <a:avLst/>
            <a:gdLst/>
            <a:ahLst/>
            <a:cxnLst/>
            <a:rect r="r" b="b" t="t" l="l"/>
            <a:pathLst>
              <a:path h="6033882" w="6394287">
                <a:moveTo>
                  <a:pt x="0" y="0"/>
                </a:moveTo>
                <a:lnTo>
                  <a:pt x="6394287" y="0"/>
                </a:lnTo>
                <a:lnTo>
                  <a:pt x="6394287" y="6033882"/>
                </a:lnTo>
                <a:lnTo>
                  <a:pt x="0" y="60338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0850651" y="3668887"/>
            <a:ext cx="6272335" cy="4070223"/>
          </a:xfrm>
          <a:prstGeom prst="rect">
            <a:avLst/>
          </a:prstGeom>
        </p:spPr>
        <p:txBody>
          <a:bodyPr anchor="t" rtlCol="false" tIns="0" lIns="0" bIns="0" rIns="0">
            <a:spAutoFit/>
          </a:bodyPr>
          <a:lstStyle/>
          <a:p>
            <a:pPr algn="ctr">
              <a:lnSpc>
                <a:spcPts val="4056"/>
              </a:lnSpc>
            </a:pPr>
            <a:r>
              <a:rPr lang="en-US" sz="2400">
                <a:solidFill>
                  <a:srgbClr val="2B2B2B"/>
                </a:solidFill>
                <a:latin typeface="Now Light"/>
                <a:ea typeface="Now Light"/>
                <a:cs typeface="Now Light"/>
                <a:sym typeface="Now Light"/>
              </a:rPr>
              <a:t>Nourishing the body with exercise and healthy choices of food. Just a simple walk in the fresh air will nourish the soul. Walking in the woods or by the sea has been proved to raise the bodies vibration to help reduce stress, anxiety and reduce the chance of illness.</a:t>
            </a:r>
          </a:p>
          <a:p>
            <a:pPr algn="ctr" marL="0" indent="0" lvl="0">
              <a:lnSpc>
                <a:spcPts val="4056"/>
              </a:lnSpc>
            </a:pPr>
          </a:p>
        </p:txBody>
      </p:sp>
      <p:sp>
        <p:nvSpPr>
          <p:cNvPr name="Freeform 7" id="7"/>
          <p:cNvSpPr/>
          <p:nvPr/>
        </p:nvSpPr>
        <p:spPr>
          <a:xfrm flipH="true" flipV="true" rot="-1916775">
            <a:off x="4350774" y="2064916"/>
            <a:ext cx="1516921" cy="621655"/>
          </a:xfrm>
          <a:custGeom>
            <a:avLst/>
            <a:gdLst/>
            <a:ahLst/>
            <a:cxnLst/>
            <a:rect r="r" b="b" t="t" l="l"/>
            <a:pathLst>
              <a:path h="621655" w="1516921">
                <a:moveTo>
                  <a:pt x="1516922" y="621654"/>
                </a:moveTo>
                <a:lnTo>
                  <a:pt x="0" y="621654"/>
                </a:lnTo>
                <a:lnTo>
                  <a:pt x="0" y="0"/>
                </a:lnTo>
                <a:lnTo>
                  <a:pt x="1516922" y="0"/>
                </a:lnTo>
                <a:lnTo>
                  <a:pt x="1516922" y="621654"/>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true" rot="1914000">
            <a:off x="12420194" y="2064916"/>
            <a:ext cx="1516921" cy="621655"/>
          </a:xfrm>
          <a:custGeom>
            <a:avLst/>
            <a:gdLst/>
            <a:ahLst/>
            <a:cxnLst/>
            <a:rect r="r" b="b" t="t" l="l"/>
            <a:pathLst>
              <a:path h="621655" w="1516921">
                <a:moveTo>
                  <a:pt x="0" y="621654"/>
                </a:moveTo>
                <a:lnTo>
                  <a:pt x="1516921" y="621654"/>
                </a:lnTo>
                <a:lnTo>
                  <a:pt x="1516921" y="0"/>
                </a:lnTo>
                <a:lnTo>
                  <a:pt x="0" y="0"/>
                </a:lnTo>
                <a:lnTo>
                  <a:pt x="0" y="621654"/>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846903" y="3735562"/>
            <a:ext cx="8516878" cy="4583085"/>
          </a:xfrm>
          <a:prstGeom prst="rect">
            <a:avLst/>
          </a:prstGeom>
        </p:spPr>
        <p:txBody>
          <a:bodyPr anchor="t" rtlCol="false" tIns="0" lIns="0" bIns="0" rIns="0">
            <a:spAutoFit/>
          </a:bodyPr>
          <a:lstStyle/>
          <a:p>
            <a:pPr algn="ctr">
              <a:lnSpc>
                <a:spcPts val="3356"/>
              </a:lnSpc>
              <a:spcBef>
                <a:spcPct val="0"/>
              </a:spcBef>
            </a:pPr>
            <a:r>
              <a:rPr lang="en-US" sz="2397" spc="7">
                <a:solidFill>
                  <a:srgbClr val="000000"/>
                </a:solidFill>
                <a:latin typeface="Now"/>
                <a:ea typeface="Now"/>
                <a:cs typeface="Now"/>
                <a:sym typeface="Now"/>
              </a:rPr>
              <a:t> Breath is an important and  we don’t always breathe with depth. Taking time to breathe fully with our lungs slows down our fight, flight, freeze or fawn states. Breathing fully consciously during stressful situations will reduce anxiety.</a:t>
            </a:r>
          </a:p>
          <a:p>
            <a:pPr algn="ctr">
              <a:lnSpc>
                <a:spcPts val="3356"/>
              </a:lnSpc>
              <a:spcBef>
                <a:spcPct val="0"/>
              </a:spcBef>
            </a:pPr>
            <a:r>
              <a:rPr lang="en-US" sz="2397" spc="7">
                <a:solidFill>
                  <a:srgbClr val="000000"/>
                </a:solidFill>
                <a:latin typeface="Now"/>
                <a:ea typeface="Now"/>
                <a:cs typeface="Now"/>
                <a:sym typeface="Now"/>
              </a:rPr>
              <a:t>Place your naked feet on the ground, take a deep breath, connect to the mother earth below and feel her grounding energy. Feel the connection of the celestial divine above, let the two energies meet within your heart chakra. Let the love of the Goddess enfold you and the love for yourself and others expand. Practice this daily.</a:t>
            </a:r>
          </a:p>
        </p:txBody>
      </p:sp>
      <p:sp>
        <p:nvSpPr>
          <p:cNvPr name="Freeform 10" id="10"/>
          <p:cNvSpPr/>
          <p:nvPr/>
        </p:nvSpPr>
        <p:spPr>
          <a:xfrm flipH="false" flipV="false" rot="0">
            <a:off x="16157623" y="8318647"/>
            <a:ext cx="1430175" cy="1570299"/>
          </a:xfrm>
          <a:custGeom>
            <a:avLst/>
            <a:gdLst/>
            <a:ahLst/>
            <a:cxnLst/>
            <a:rect r="r" b="b" t="t" l="l"/>
            <a:pathLst>
              <a:path h="1570299" w="1430175">
                <a:moveTo>
                  <a:pt x="0" y="0"/>
                </a:moveTo>
                <a:lnTo>
                  <a:pt x="1430175" y="0"/>
                </a:lnTo>
                <a:lnTo>
                  <a:pt x="1430175" y="1570299"/>
                </a:lnTo>
                <a:lnTo>
                  <a:pt x="0" y="1570299"/>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DAG0u_LODwU</dc:identifier>
  <dcterms:modified xsi:type="dcterms:W3CDTF">2011-08-01T06:04:30Z</dcterms:modified>
  <cp:revision>1</cp:revision>
  <dc:title>Green and White Elegant Watercolor Creative Project Presentation</dc:title>
</cp:coreProperties>
</file>